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972" r:id="rId1"/>
  </p:sldMasterIdLst>
  <p:notesMasterIdLst>
    <p:notesMasterId r:id="rId4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8" r:id="rId23"/>
    <p:sldId id="279" r:id="rId24"/>
    <p:sldId id="280" r:id="rId25"/>
    <p:sldId id="281" r:id="rId26"/>
    <p:sldId id="289" r:id="rId27"/>
    <p:sldId id="290" r:id="rId28"/>
    <p:sldId id="291" r:id="rId29"/>
    <p:sldId id="292" r:id="rId30"/>
    <p:sldId id="293" r:id="rId31"/>
    <p:sldId id="294" r:id="rId32"/>
    <p:sldId id="295" r:id="rId33"/>
    <p:sldId id="296" r:id="rId34"/>
    <p:sldId id="297" r:id="rId35"/>
    <p:sldId id="283" r:id="rId36"/>
    <p:sldId id="284" r:id="rId37"/>
    <p:sldId id="285" r:id="rId38"/>
    <p:sldId id="306" r:id="rId39"/>
    <p:sldId id="307" r:id="rId40"/>
    <p:sldId id="308" r:id="rId41"/>
    <p:sldId id="309" r:id="rId42"/>
    <p:sldId id="310" r:id="rId43"/>
    <p:sldId id="311" r:id="rId44"/>
    <p:sldId id="286" r:id="rId45"/>
  </p:sldIdLst>
  <p:sldSz cx="9144000" cy="6858000" type="screen4x3"/>
  <p:notesSz cx="6858000" cy="9144000"/>
  <p:defaultTextStyle>
    <a:defPPr>
      <a:defRPr lang="ar-JO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2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8834928-E68E-48BD-97E1-6A8F832AF0F7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J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35312DF2-F9E5-4003-8E81-45AA58C13B43}" type="slidenum">
              <a:rPr lang="ar-JO" smtClean="0"/>
              <a:pPr/>
              <a:t>‹#›</a:t>
            </a:fld>
            <a:endParaRPr lang="ar-J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12DF2-F9E5-4003-8E81-45AA58C13B43}" type="slidenum">
              <a:rPr lang="ar-JO" smtClean="0"/>
              <a:pPr/>
              <a:t>2</a:t>
            </a:fld>
            <a:endParaRPr lang="ar-JO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312DF2-F9E5-4003-8E81-45AA58C13B43}" type="slidenum">
              <a:rPr lang="ar-JO" smtClean="0"/>
              <a:pPr/>
              <a:t>3</a:t>
            </a:fld>
            <a:endParaRPr lang="ar-JO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D35EE-A21B-40B4-AE99-B7083621B98F}" type="slidenum">
              <a:rPr lang="en-GB"/>
              <a:pPr/>
              <a:t>39</a:t>
            </a:fld>
            <a:endParaRPr lang="en-GB"/>
          </a:p>
        </p:txBody>
      </p:sp>
      <p:sp>
        <p:nvSpPr>
          <p:cNvPr id="67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7" y="4343613"/>
            <a:ext cx="5487626" cy="4115226"/>
          </a:xfrm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09F9160-3436-4D5F-9546-87CA0080C707}" type="slidenum">
              <a:rPr lang="en-GB"/>
              <a:pPr/>
              <a:t>40</a:t>
            </a:fld>
            <a:endParaRPr lang="en-GB"/>
          </a:p>
        </p:txBody>
      </p:sp>
      <p:sp>
        <p:nvSpPr>
          <p:cNvPr id="67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7" y="4343613"/>
            <a:ext cx="5487626" cy="4115226"/>
          </a:xfrm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00B6A77-FCF6-426B-BE07-F56F31652EEB}" type="slidenum">
              <a:rPr lang="en-GB"/>
              <a:pPr/>
              <a:t>42</a:t>
            </a:fld>
            <a:endParaRPr lang="en-GB"/>
          </a:p>
        </p:txBody>
      </p:sp>
      <p:sp>
        <p:nvSpPr>
          <p:cNvPr id="68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187" y="4343613"/>
            <a:ext cx="5487626" cy="4115226"/>
          </a:xfrm>
        </p:spPr>
        <p:txBody>
          <a:bodyPr/>
          <a:lstStyle/>
          <a:p>
            <a:endParaRPr lang="ar-JO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J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ED9F20D-4E45-4C21-949C-3E86DE5D2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JO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8294F024-FC06-4684-9BE3-E8AC851D98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J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ar-JO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ar-JO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ar-JO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21C4BD7-18F1-49FA-87DD-C216C33D5730}" type="datetimeFigureOut">
              <a:rPr lang="ar-JO" smtClean="0"/>
              <a:pPr/>
              <a:t>05/03/1437</a:t>
            </a:fld>
            <a:endParaRPr lang="ar-JO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EC0668F9-1884-4B35-9D79-575676E72DED}" type="slidenum">
              <a:rPr lang="ar-JO" smtClean="0"/>
              <a:pPr/>
              <a:t>‹#›</a:t>
            </a:fld>
            <a:endParaRPr lang="ar-JO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73" r:id="rId1"/>
    <p:sldLayoutId id="2147483974" r:id="rId2"/>
    <p:sldLayoutId id="2147483975" r:id="rId3"/>
    <p:sldLayoutId id="2147483976" r:id="rId4"/>
    <p:sldLayoutId id="2147483977" r:id="rId5"/>
    <p:sldLayoutId id="2147483978" r:id="rId6"/>
    <p:sldLayoutId id="2147483979" r:id="rId7"/>
    <p:sldLayoutId id="2147483980" r:id="rId8"/>
    <p:sldLayoutId id="2147483981" r:id="rId9"/>
    <p:sldLayoutId id="2147483982" r:id="rId10"/>
    <p:sldLayoutId id="2147483983" r:id="rId11"/>
    <p:sldLayoutId id="2147483984" r:id="rId12"/>
    <p:sldLayoutId id="2147483985" r:id="rId13"/>
  </p:sldLayoutIdLst>
  <p:txStyles>
    <p:titleStyle>
      <a:lvl1pPr marL="54864" algn="r" rtl="1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r" rtl="1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r" rtl="1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r" rtl="1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r" rtl="1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3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png"/><Relationship Id="rId7" Type="http://schemas.openxmlformats.org/officeDocument/2006/relationships/image" Target="../media/image12.jpeg"/><Relationship Id="rId12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.jpeg"/><Relationship Id="rId11" Type="http://schemas.openxmlformats.org/officeDocument/2006/relationships/image" Target="../media/image16.wmf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4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7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gif"/><Relationship Id="rId5" Type="http://schemas.openxmlformats.org/officeDocument/2006/relationships/image" Target="../media/image2.png"/><Relationship Id="rId4" Type="http://schemas.openxmlformats.org/officeDocument/2006/relationships/image" Target="../media/image3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gif"/><Relationship Id="rId4" Type="http://schemas.openxmlformats.org/officeDocument/2006/relationships/image" Target="../media/image2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image" Target="../media/image3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36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image" Target="../media/image3.gif"/><Relationship Id="rId4" Type="http://schemas.openxmlformats.org/officeDocument/2006/relationships/image" Target="../media/image39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8"/>
            <a:ext cx="8100392" cy="2264272"/>
          </a:xfrm>
        </p:spPr>
        <p:txBody>
          <a:bodyPr>
            <a:normAutofit/>
          </a:bodyPr>
          <a:lstStyle/>
          <a:p>
            <a:r>
              <a:rPr lang="ar-JO" dirty="0" smtClean="0"/>
              <a:t>تخطيط وادارة التعامل مع الحوادث الكيماوية</a:t>
            </a:r>
            <a:endParaRPr lang="ar-JO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3766" y="3645024"/>
            <a:ext cx="6560234" cy="1752600"/>
          </a:xfrm>
        </p:spPr>
        <p:txBody>
          <a:bodyPr>
            <a:normAutofit fontScale="92500"/>
          </a:bodyPr>
          <a:lstStyle/>
          <a:p>
            <a:r>
              <a:rPr lang="ar-JO" sz="2800" dirty="0" smtClean="0">
                <a:solidFill>
                  <a:srgbClr val="FFFF00"/>
                </a:solidFill>
              </a:rPr>
              <a:t>المهندس اسحق المجالي</a:t>
            </a:r>
          </a:p>
          <a:p>
            <a:r>
              <a:rPr lang="ar-JO" sz="2800" dirty="0" smtClean="0">
                <a:solidFill>
                  <a:srgbClr val="FFFF00"/>
                </a:solidFill>
              </a:rPr>
              <a:t>خبير اسلحة  كيماوية </a:t>
            </a:r>
            <a:r>
              <a:rPr lang="en-US" sz="2800" dirty="0" smtClean="0">
                <a:solidFill>
                  <a:srgbClr val="FFFF00"/>
                </a:solidFill>
              </a:rPr>
              <a:t>OPCW</a:t>
            </a:r>
          </a:p>
          <a:p>
            <a:endParaRPr lang="en-US" sz="2800" dirty="0" smtClean="0">
              <a:solidFill>
                <a:srgbClr val="FFFF00"/>
              </a:solidFill>
            </a:endParaRPr>
          </a:p>
          <a:p>
            <a:r>
              <a:rPr lang="ar-JO" sz="2800" dirty="0" smtClean="0">
                <a:solidFill>
                  <a:srgbClr val="FF0000"/>
                </a:solidFill>
              </a:rPr>
              <a:t>الدورة المتقدمة للحماية والوقاية الكيماوية للناطقين بالعربية</a:t>
            </a:r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85184"/>
            <a:ext cx="8820472" cy="1772816"/>
          </a:xfrm>
          <a:prstGeom prst="rect">
            <a:avLst/>
          </a:prstGeom>
          <a:noFill/>
        </p:spPr>
      </p:pic>
      <p:pic>
        <p:nvPicPr>
          <p:cNvPr id="3074" name="Picture 2" descr="F:\My Pictures\Assorted Pictures\IMG_094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636912"/>
            <a:ext cx="4788024" cy="22066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الإخلاء والإيواء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قد تقتضي الظروف اجراء عمليات اخلاء لمناطق تعرضت او قد تتعرض لجوادث كيماوية</a:t>
            </a:r>
          </a:p>
          <a:p>
            <a:r>
              <a:rPr lang="ar-JO" dirty="0" smtClean="0"/>
              <a:t>تحديد اماكن الإخلاء</a:t>
            </a:r>
          </a:p>
          <a:p>
            <a:r>
              <a:rPr lang="ar-JO" dirty="0" smtClean="0"/>
              <a:t>خطة النقل</a:t>
            </a:r>
          </a:p>
          <a:p>
            <a:r>
              <a:rPr lang="ar-JO" dirty="0" smtClean="0"/>
              <a:t>تأمين اماكن الإيواء بالحاجات الضرورية( مياه طعام سكن)</a:t>
            </a:r>
          </a:p>
          <a:p>
            <a:r>
              <a:rPr lang="ar-JO" dirty="0" smtClean="0"/>
              <a:t>السيطرة</a:t>
            </a:r>
          </a:p>
          <a:p>
            <a:r>
              <a:rPr lang="ar-JO" dirty="0" smtClean="0"/>
              <a:t>خطة الإخلاء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توعية الجمهور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ان حسن تعامل الجمهور في مثل هذه الظروف امر فعال في السيطرة على الحوادث</a:t>
            </a:r>
          </a:p>
          <a:p>
            <a:r>
              <a:rPr lang="ar-JO" dirty="0" smtClean="0"/>
              <a:t>برامج التوعية الموجهة للجمهور </a:t>
            </a:r>
          </a:p>
          <a:p>
            <a:r>
              <a:rPr lang="ar-JO" dirty="0" smtClean="0"/>
              <a:t>الإستفادة من الإمكانيات المتوفرة لدى الجمهور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0"/>
            <a:ext cx="2123728" cy="1340768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0648"/>
            <a:ext cx="1143000" cy="980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/>
          <a:lstStyle/>
          <a:p>
            <a:pPr algn="ctr"/>
            <a:r>
              <a:rPr lang="ar-JO" dirty="0" smtClean="0"/>
              <a:t>القيادة والسيطرة والإتصال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6280"/>
          </a:xfrm>
        </p:spPr>
        <p:txBody>
          <a:bodyPr>
            <a:normAutofit/>
          </a:bodyPr>
          <a:lstStyle/>
          <a:p>
            <a:r>
              <a:rPr lang="ar-JO" dirty="0" smtClean="0"/>
              <a:t>هو الجهاز العصبي والعقل المسيطر على جميع اجراءات التدخل</a:t>
            </a:r>
          </a:p>
          <a:p>
            <a:r>
              <a:rPr lang="ar-JO" dirty="0" smtClean="0"/>
              <a:t>خبرة , مهارة, حكمة, حزم, ادارة, قدرة على التواصل والإتصال, وضوح و قدرة تحمل.</a:t>
            </a:r>
          </a:p>
          <a:p>
            <a:r>
              <a:rPr lang="ar-JO" dirty="0" smtClean="0"/>
              <a:t>يشمل جميع الإختصاصات المطلوبة: قيادة, اتصالات, امداد لوجستي, اعلام وأي اختصاصات ضرورية اخرى</a:t>
            </a:r>
          </a:p>
          <a:p>
            <a:r>
              <a:rPr lang="ar-JO" dirty="0" smtClean="0"/>
              <a:t>موقع مناسب وقريب من الحدث</a:t>
            </a:r>
          </a:p>
          <a:p>
            <a:r>
              <a:rPr lang="ar-JO" dirty="0" smtClean="0"/>
              <a:t>اجهزة اتصال مناسبة اولية وثانوية.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340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124744"/>
            <a:ext cx="82296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 smtClean="0"/>
              <a:t>الجهات المشاركة في السيطرة على الحوادث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564904"/>
            <a:ext cx="8229600" cy="4526280"/>
          </a:xfrm>
        </p:spPr>
        <p:txBody>
          <a:bodyPr/>
          <a:lstStyle/>
          <a:p>
            <a:pPr>
              <a:buNone/>
            </a:pPr>
            <a:r>
              <a:rPr lang="ar-JO" dirty="0" smtClean="0"/>
              <a:t>  يتطلب السيطرة على الحوادث عموما والكيماوية بالخصوص</a:t>
            </a:r>
          </a:p>
          <a:p>
            <a:pPr>
              <a:buNone/>
            </a:pPr>
            <a:r>
              <a:rPr lang="ar-JO" dirty="0" smtClean="0"/>
              <a:t>الى اشتراك جهات كثيرة في الجهد المبذول , وهذه الجهات لها اختصاصات مختلفة ومتكاملة , وكل يشارك حسب ما هو مطلوب منه بعضها رئيسية وبعضها ثانوية ومن امثلة هذه الجهات ما يلي والتي قد تحتلف بإختلاف الدول والمواقع والظروف:</a:t>
            </a:r>
          </a:p>
          <a:p>
            <a:pPr>
              <a:buNone/>
            </a:pP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القادة المحليين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الحكام الإداريين والذي يكون بشكل ما المسؤول العام (وليس الفني )عن العملية</a:t>
            </a:r>
          </a:p>
          <a:p>
            <a:r>
              <a:rPr lang="ar-JO" dirty="0" smtClean="0"/>
              <a:t>مدراء الشركات المعنية والمجاورة</a:t>
            </a:r>
          </a:p>
          <a:p>
            <a:r>
              <a:rPr lang="ar-JO" dirty="0" smtClean="0"/>
              <a:t>وجود خطط جاهزة لديهم للتامل مع مثل هذه الظروف</a:t>
            </a:r>
          </a:p>
          <a:p>
            <a:r>
              <a:rPr lang="ar-JO" dirty="0" smtClean="0"/>
              <a:t>تقديم  وتحديد المواقع والخرائط.</a:t>
            </a:r>
          </a:p>
          <a:p>
            <a:r>
              <a:rPr lang="ar-JO" dirty="0" smtClean="0"/>
              <a:t>عنصر رئيسي في اعداد الخطة والموافقة عليها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الدفاع المدني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هو القوة الفعالة والمدربة والمؤهلة للتعامل مع مثل هذه الحوادث</a:t>
            </a:r>
          </a:p>
          <a:p>
            <a:r>
              <a:rPr lang="ar-JO" dirty="0" smtClean="0"/>
              <a:t>لديهم المعدات المتخصصة</a:t>
            </a:r>
          </a:p>
          <a:p>
            <a:r>
              <a:rPr lang="ar-JO" dirty="0" smtClean="0"/>
              <a:t>القادة الفعليون للعملية</a:t>
            </a:r>
          </a:p>
          <a:p>
            <a:r>
              <a:rPr lang="ar-JO" dirty="0" smtClean="0"/>
              <a:t>لديهم خطط جاهزة للتعامل مع مختلف الظروف</a:t>
            </a:r>
          </a:p>
          <a:p>
            <a:r>
              <a:rPr lang="ar-JO" dirty="0" smtClean="0"/>
              <a:t>المشاركة في التحقيقات الجنائية</a:t>
            </a:r>
          </a:p>
          <a:p>
            <a:r>
              <a:rPr lang="ar-JO" dirty="0" smtClean="0"/>
              <a:t>التمارين الوهمية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ar-JO" dirty="0" smtClean="0"/>
              <a:t>الصحة  والطبية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القطاع الطبي من العناصر المهمة في التعامل مع مثل هذه الحوادث</a:t>
            </a:r>
          </a:p>
          <a:p>
            <a:r>
              <a:rPr lang="ar-JO" dirty="0" smtClean="0"/>
              <a:t>التعامل مع اعداد كبيرة من المصابين</a:t>
            </a:r>
          </a:p>
          <a:p>
            <a:r>
              <a:rPr lang="ar-JO" dirty="0" smtClean="0"/>
              <a:t> تعدد انواع الإصابات</a:t>
            </a:r>
          </a:p>
          <a:p>
            <a:r>
              <a:rPr lang="ar-JO" dirty="0" smtClean="0"/>
              <a:t>توفر الإمكانيات من مستشفيات وكادر طبي ومعدات وسيارات وعلاجات مناسبة.</a:t>
            </a:r>
          </a:p>
          <a:p>
            <a:r>
              <a:rPr lang="ar-JO" dirty="0" smtClean="0"/>
              <a:t>وجود خطة جاهزة للتعامل مع مثل هذه الظروف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0"/>
            <a:ext cx="241176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الحماية والشرطة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يعتبر تأمين المواقع وحمايتها والسيطرة بالدخول والخروج منها امر مهم جدا في التعامل مع مثل هذه الظروف.</a:t>
            </a:r>
          </a:p>
          <a:p>
            <a:r>
              <a:rPr lang="ar-JO" dirty="0" smtClean="0"/>
              <a:t>السيطرة على حركة السير في المنطقة وتسهيل مرور الآليات الخاصة</a:t>
            </a:r>
          </a:p>
          <a:p>
            <a:r>
              <a:rPr lang="ar-JO" dirty="0" smtClean="0"/>
              <a:t>ابعاد الجماهير والسيطرة على انفعالاتهم</a:t>
            </a:r>
          </a:p>
          <a:p>
            <a:r>
              <a:rPr lang="ar-JO" dirty="0" smtClean="0"/>
              <a:t>المشاركة في التحقيقات الجنائية ان وجدت</a:t>
            </a:r>
          </a:p>
          <a:p>
            <a:r>
              <a:rPr lang="ar-JO" dirty="0" smtClean="0"/>
              <a:t>وجود خطط جاهزة للتعامل مع مثل هذه الظروف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0"/>
            <a:ext cx="2267744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r"/>
            <a:r>
              <a:rPr lang="ar-JO" dirty="0" smtClean="0"/>
              <a:t>القطاع الشعبي والخاص والمنظمات غير الحكومية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ان التعاون بين القطاع الخاص والشعبي من جهة وبين الجهات الرسمية يساعد بشكل كبير في عمليات السيطرة على الحوادث ومن اوجه التعامل:</a:t>
            </a:r>
          </a:p>
          <a:p>
            <a:r>
              <a:rPr lang="ar-JO" dirty="0" smtClean="0"/>
              <a:t>  تفديم الخبرات البشرية</a:t>
            </a:r>
          </a:p>
          <a:p>
            <a:r>
              <a:rPr lang="ar-JO" dirty="0" smtClean="0"/>
              <a:t>  تقديم المعدات</a:t>
            </a:r>
          </a:p>
          <a:p>
            <a:r>
              <a:rPr lang="ar-JO" dirty="0" smtClean="0"/>
              <a:t>  المساعدة في السيطرة</a:t>
            </a:r>
          </a:p>
          <a:p>
            <a:r>
              <a:rPr lang="ar-JO" dirty="0" smtClean="0"/>
              <a:t>   تقديم الدعم المادي اذا دعت الحاجة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805264"/>
            <a:ext cx="9144000" cy="10527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الإعلام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نقل المعلومات الى الجمهور والرأي العام الداخلي والخارجي امر مهم جدا.</a:t>
            </a:r>
          </a:p>
          <a:p>
            <a:r>
              <a:rPr lang="ar-JO" dirty="0" smtClean="0"/>
              <a:t>يحتاج هذا الأمر الى اصحاب اختصاص للإشراف عليه</a:t>
            </a:r>
          </a:p>
          <a:p>
            <a:r>
              <a:rPr lang="ar-JO" dirty="0" smtClean="0"/>
              <a:t>تجنب الإثارة وخلق الذعر.</a:t>
            </a:r>
          </a:p>
          <a:p>
            <a:r>
              <a:rPr lang="ar-JO" dirty="0" smtClean="0"/>
              <a:t>التنسيق بشكل دائم مع ادارة السيطرة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6256" y="188640"/>
            <a:ext cx="2267744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الأهداف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4039660"/>
          </a:xfrm>
        </p:spPr>
        <p:txBody>
          <a:bodyPr/>
          <a:lstStyle/>
          <a:p>
            <a:r>
              <a:rPr lang="ar-JO" dirty="0" smtClean="0"/>
              <a:t>منع وقوع الحوادث</a:t>
            </a:r>
          </a:p>
          <a:p>
            <a:pPr>
              <a:buFont typeface="Wingdings" pitchFamily="2" charset="2"/>
              <a:buChar char="§"/>
            </a:pPr>
            <a:r>
              <a:rPr lang="ar-JO" dirty="0" smtClean="0"/>
              <a:t>تقليل الخسائر الأشخاص والخسائر المادية</a:t>
            </a:r>
          </a:p>
          <a:p>
            <a:pPr>
              <a:buFont typeface="Wingdings" pitchFamily="2" charset="2"/>
              <a:buChar char="§"/>
            </a:pPr>
            <a:r>
              <a:rPr lang="ar-JO" dirty="0" smtClean="0"/>
              <a:t>سرعة اعادة الوضع لما كان عليه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16216" y="0"/>
            <a:ext cx="2627784" cy="1772816"/>
          </a:xfrm>
          <a:prstGeom prst="rect">
            <a:avLst/>
          </a:prstGeom>
          <a:noFill/>
        </p:spPr>
      </p:pic>
      <p:pic>
        <p:nvPicPr>
          <p:cNvPr id="4098" name="Picture 2" descr="F:\My Pictures\DSC_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4005064"/>
            <a:ext cx="3995936" cy="2679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التعاون الدولي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حسب حجم الحادث, قد تحتاج بعض الحوادث الى تعاون دولي للسيطرة عليها.</a:t>
            </a:r>
          </a:p>
          <a:p>
            <a:r>
              <a:rPr lang="ar-JO" dirty="0" smtClean="0"/>
              <a:t>التعاون اما مع دول او منظمات دولية لديها القدرات الفنية والمالية</a:t>
            </a:r>
          </a:p>
          <a:p>
            <a:r>
              <a:rPr lang="ar-JO" dirty="0" smtClean="0"/>
              <a:t>يوجد اتفاقات وآليات مسبقة لمثل هذا التعاون</a:t>
            </a:r>
          </a:p>
          <a:p>
            <a:r>
              <a:rPr lang="ar-JO" dirty="0" smtClean="0"/>
              <a:t>يشمل: المشورة الفنية, المعدات, طواقم بشرية ومساعدات اعادة التأهيل</a:t>
            </a:r>
          </a:p>
          <a:p>
            <a:r>
              <a:rPr lang="ar-JO" dirty="0" smtClean="0"/>
              <a:t>مثالا  </a:t>
            </a:r>
            <a:r>
              <a:rPr lang="en-US" dirty="0" smtClean="0"/>
              <a:t>OPCW</a:t>
            </a:r>
            <a:endParaRPr lang="ar-JO" dirty="0" smtClean="0"/>
          </a:p>
          <a:p>
            <a:pPr>
              <a:buNone/>
            </a:pP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اعداد الخطة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ar-JO" dirty="0" smtClean="0"/>
              <a:t>ما يجب معرفته: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المواقع والإحداثيات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الطرق والخرائط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التوزيع السكاني في المنطقة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المواد الكيماوية المحتملة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الإمكانيات المتوفرة لديك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الخطط الجاهزة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كسبا للوقت إلأستجابة الأولية تكون بما توفر وبأسرع وقت ممكن وتكون من مهمة هذا الفريق ايضا اجراء تقييم للموقف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Risk </a:t>
            </a:r>
            <a:r>
              <a:rPr lang="en-US" dirty="0" err="1" smtClean="0"/>
              <a:t>assesment</a:t>
            </a:r>
            <a:r>
              <a:rPr lang="en-US" dirty="0" smtClean="0"/>
              <a:t>  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تفعيل مركز القيادة والسيطرة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 اذا لم يكن هذا المركز مفعل بشكل دائم يتم تفعيله</a:t>
            </a:r>
          </a:p>
          <a:p>
            <a:r>
              <a:rPr lang="ar-JO" dirty="0" smtClean="0"/>
              <a:t>مساعد قائد العملية يتولى ادارة مركز القيادة</a:t>
            </a:r>
          </a:p>
          <a:p>
            <a:r>
              <a:rPr lang="ar-JO" dirty="0" smtClean="0"/>
              <a:t>الجهات ضمن مركز القيادة:</a:t>
            </a:r>
          </a:p>
          <a:p>
            <a:r>
              <a:rPr lang="ar-JO" dirty="0" smtClean="0"/>
              <a:t>             - اتصالات</a:t>
            </a:r>
          </a:p>
          <a:p>
            <a:r>
              <a:rPr lang="ar-JO" dirty="0" smtClean="0"/>
              <a:t>             - امداد</a:t>
            </a:r>
          </a:p>
          <a:p>
            <a:r>
              <a:rPr lang="ar-JO" dirty="0" smtClean="0"/>
              <a:t>             - ادارة محلية</a:t>
            </a:r>
          </a:p>
          <a:p>
            <a:r>
              <a:rPr lang="ar-JO" dirty="0" smtClean="0"/>
              <a:t>            - اعلام</a:t>
            </a:r>
          </a:p>
          <a:p>
            <a:r>
              <a:rPr lang="ar-JO" dirty="0" smtClean="0"/>
              <a:t>            - متابعة طبية</a:t>
            </a:r>
          </a:p>
          <a:p>
            <a:r>
              <a:rPr lang="ar-JO" dirty="0" smtClean="0"/>
              <a:t>            - وغيره مما يقتضيه الموقف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0"/>
            <a:ext cx="1835696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المصانع 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يحب ان يكون لدى جميع المصانع والمنشئات المحتملة خطط طوارىء جاهزه ومعدات وامكانيات للسيطرة على الحوادث</a:t>
            </a:r>
          </a:p>
          <a:p>
            <a:r>
              <a:rPr lang="ar-JO" dirty="0" smtClean="0"/>
              <a:t>تتم مراجعة ومتابعة هذه الخطط بشكل دوري من قبل الجهات المختصة</a:t>
            </a:r>
          </a:p>
          <a:p>
            <a:r>
              <a:rPr lang="ar-JO" dirty="0" smtClean="0"/>
              <a:t>يجب ان يكون هناك شخص مسؤول في المصنع لقيادة الإجراءات في حال حصول الحادث وللإشراف على التدريب والتمارين في الظروف العادية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تحديد المتطلبات وطرق التنفيذ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 تفعيل خطط الطواريء الجاهزة</a:t>
            </a:r>
          </a:p>
          <a:p>
            <a:r>
              <a:rPr lang="ar-JO" dirty="0" smtClean="0"/>
              <a:t>الأمن والسيطرة</a:t>
            </a:r>
          </a:p>
          <a:p>
            <a:r>
              <a:rPr lang="ar-JO" dirty="0" smtClean="0"/>
              <a:t>فتح وتحديد الطرق الخاصة للعملية</a:t>
            </a:r>
          </a:p>
          <a:p>
            <a:r>
              <a:rPr lang="ar-JO" dirty="0" smtClean="0"/>
              <a:t>وسائل وطرق الإتصال</a:t>
            </a:r>
          </a:p>
          <a:p>
            <a:r>
              <a:rPr lang="ar-JO" dirty="0" smtClean="0"/>
              <a:t>تأمين اليات النقل  للمواد والأشخاص</a:t>
            </a:r>
          </a:p>
          <a:p>
            <a:r>
              <a:rPr lang="ar-JO" dirty="0" smtClean="0"/>
              <a:t>متطلبات الإخلاء اذا لزم</a:t>
            </a:r>
          </a:p>
          <a:p>
            <a:r>
              <a:rPr lang="ar-JO" dirty="0" smtClean="0"/>
              <a:t>الإسعاف والأنقاذ الطبي</a:t>
            </a:r>
          </a:p>
          <a:p>
            <a:endParaRPr lang="ar-JO" dirty="0" smtClean="0"/>
          </a:p>
          <a:p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0"/>
            <a:ext cx="169168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العمليات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يتولى مركز  القيادة و السيطرة الإشراف الكامل على العملية</a:t>
            </a:r>
          </a:p>
          <a:p>
            <a:r>
              <a:rPr lang="ar-JO" dirty="0" smtClean="0"/>
              <a:t>الإتصال الجيد روح العملية</a:t>
            </a:r>
          </a:p>
          <a:p>
            <a:r>
              <a:rPr lang="ar-JO" dirty="0" smtClean="0"/>
              <a:t>التنسيق وتوضيح الأدوار</a:t>
            </a:r>
          </a:p>
          <a:p>
            <a:r>
              <a:rPr lang="ar-JO" dirty="0" smtClean="0"/>
              <a:t>الإهتمام بالعامل الزمني</a:t>
            </a:r>
          </a:p>
          <a:p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534EF0-0736-4C77-9FE7-7EFFFA788788}" type="slidenum">
              <a:rPr lang="en-US"/>
              <a:pPr/>
              <a:t>26</a:t>
            </a:fld>
            <a:endParaRPr lang="en-US"/>
          </a:p>
        </p:txBody>
      </p:sp>
      <p:sp>
        <p:nvSpPr>
          <p:cNvPr id="6297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04813"/>
            <a:ext cx="7772400" cy="1079500"/>
          </a:xfrm>
        </p:spPr>
        <p:txBody>
          <a:bodyPr>
            <a:noAutofit/>
          </a:bodyPr>
          <a:lstStyle/>
          <a:p>
            <a:pPr algn="ctr"/>
            <a:r>
              <a:rPr lang="ar-JO" sz="6600" b="1" dirty="0" smtClean="0">
                <a:solidFill>
                  <a:srgbClr val="FF0000"/>
                </a:solidFill>
              </a:rPr>
              <a:t>اجراءات اولية</a:t>
            </a:r>
            <a:endParaRPr lang="de-DE" sz="6600" dirty="0"/>
          </a:p>
        </p:txBody>
      </p:sp>
      <p:sp>
        <p:nvSpPr>
          <p:cNvPr id="629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772400" cy="4395787"/>
          </a:xfrm>
        </p:spPr>
        <p:txBody>
          <a:bodyPr/>
          <a:lstStyle/>
          <a:p>
            <a:r>
              <a:rPr lang="ar-JO" sz="2800" dirty="0" smtClean="0"/>
              <a:t>اخلاء الجمهور من منطقة الخطر</a:t>
            </a:r>
            <a:endParaRPr lang="de-DE" sz="2800" dirty="0"/>
          </a:p>
          <a:p>
            <a:r>
              <a:rPr lang="ar-JO" sz="2800" dirty="0" smtClean="0"/>
              <a:t>تقييم الموقف</a:t>
            </a:r>
            <a:endParaRPr lang="de-DE" sz="2800" dirty="0"/>
          </a:p>
          <a:p>
            <a:r>
              <a:rPr lang="ar-JO" sz="2800" dirty="0" smtClean="0"/>
              <a:t>حراسة موقع الحادث</a:t>
            </a:r>
            <a:endParaRPr lang="de-DE" sz="2800" dirty="0"/>
          </a:p>
          <a:p>
            <a:r>
              <a:rPr lang="ar-JO" sz="2800" dirty="0" smtClean="0"/>
              <a:t>التعرف على والسيطرة على المواد الكيماوية</a:t>
            </a:r>
            <a:endParaRPr lang="de-DE" sz="2800" dirty="0"/>
          </a:p>
          <a:p>
            <a:r>
              <a:rPr lang="ar-JO" sz="2800" dirty="0" smtClean="0"/>
              <a:t>منع </a:t>
            </a:r>
            <a:r>
              <a:rPr lang="ar-JO" sz="2800" dirty="0" smtClean="0"/>
              <a:t>الانتشار </a:t>
            </a:r>
            <a:r>
              <a:rPr lang="ar-JO" sz="2800" dirty="0" smtClean="0"/>
              <a:t>والتلوث العشوائي</a:t>
            </a:r>
            <a:endParaRPr lang="de-DE" sz="2800" dirty="0"/>
          </a:p>
          <a:p>
            <a:r>
              <a:rPr lang="ar-JO" sz="2800" dirty="0" smtClean="0"/>
              <a:t>حفظ وسلامة الأدلة</a:t>
            </a:r>
            <a:endParaRPr lang="de-DE" sz="2800" dirty="0"/>
          </a:p>
          <a:p>
            <a:endParaRPr lang="de-DE" dirty="0"/>
          </a:p>
        </p:txBody>
      </p:sp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20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629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629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5" dur="2000"/>
                                        <p:tgtEl>
                                          <p:spTgt spid="629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0" dur="2000"/>
                                        <p:tgtEl>
                                          <p:spTgt spid="629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629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0" dur="2000"/>
                                        <p:tgtEl>
                                          <p:spTgt spid="6297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976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46E95B-F031-4E20-B340-66D1F3774A49}" type="slidenum">
              <a:rPr lang="en-US"/>
              <a:pPr/>
              <a:t>27</a:t>
            </a:fld>
            <a:endParaRPr lang="en-US"/>
          </a:p>
        </p:txBody>
      </p:sp>
      <p:pic>
        <p:nvPicPr>
          <p:cNvPr id="630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2500" y="1557338"/>
            <a:ext cx="2116138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0787" name="Rectangle 3"/>
          <p:cNvSpPr>
            <a:spLocks noGrp="1" noChangeArrowheads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ar-JO" sz="4400" b="1" dirty="0" smtClean="0">
                <a:solidFill>
                  <a:srgbClr val="0070C0"/>
                </a:solidFill>
              </a:rPr>
              <a:t>كيفية السيطرة في ظروف الجوادث الكيماوية</a:t>
            </a:r>
            <a:endParaRPr lang="en-US" sz="4400" b="1" dirty="0">
              <a:solidFill>
                <a:srgbClr val="0070C0"/>
              </a:solidFill>
            </a:endParaRPr>
          </a:p>
        </p:txBody>
      </p:sp>
      <p:pic>
        <p:nvPicPr>
          <p:cNvPr id="630788" name="Picture 4" descr="swedrescu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1913" y="3213100"/>
            <a:ext cx="2132012" cy="1597025"/>
          </a:xfrm>
          <a:prstGeom prst="rect">
            <a:avLst/>
          </a:prstGeom>
          <a:noFill/>
        </p:spPr>
      </p:pic>
      <p:pic>
        <p:nvPicPr>
          <p:cNvPr id="630789" name="Picture 5" descr="IMG_269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1500" y="1628775"/>
            <a:ext cx="2087563" cy="1566863"/>
          </a:xfrm>
          <a:prstGeom prst="rect">
            <a:avLst/>
          </a:prstGeom>
          <a:noFill/>
        </p:spPr>
      </p:pic>
      <p:pic>
        <p:nvPicPr>
          <p:cNvPr id="630790" name="Picture 6" descr="IMG_270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51500" y="4868863"/>
            <a:ext cx="2089150" cy="1566862"/>
          </a:xfrm>
          <a:prstGeom prst="rect">
            <a:avLst/>
          </a:prstGeom>
          <a:noFill/>
        </p:spPr>
      </p:pic>
      <p:pic>
        <p:nvPicPr>
          <p:cNvPr id="630791" name="Picture 7" descr="IMG_274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03575" y="4581525"/>
            <a:ext cx="2106613" cy="1579563"/>
          </a:xfrm>
          <a:prstGeom prst="rect">
            <a:avLst/>
          </a:prstGeom>
          <a:noFill/>
        </p:spPr>
      </p:pic>
      <p:pic>
        <p:nvPicPr>
          <p:cNvPr id="630792" name="Picture 8" descr="IMG_276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03350" y="1628775"/>
            <a:ext cx="2087563" cy="1565275"/>
          </a:xfrm>
          <a:prstGeom prst="rect">
            <a:avLst/>
          </a:prstGeom>
          <a:noFill/>
        </p:spPr>
      </p:pic>
      <p:pic>
        <p:nvPicPr>
          <p:cNvPr id="630793" name="Picture 9" descr="IMG_276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39552" y="4869160"/>
            <a:ext cx="2033588" cy="1525587"/>
          </a:xfrm>
          <a:prstGeom prst="rect">
            <a:avLst/>
          </a:prstGeom>
          <a:noFill/>
        </p:spPr>
      </p:pic>
      <p:sp>
        <p:nvSpPr>
          <p:cNvPr id="630794" name="Text Box 10"/>
          <p:cNvSpPr txBox="1">
            <a:spLocks noChangeArrowheads="1"/>
          </p:cNvSpPr>
          <p:nvPr/>
        </p:nvSpPr>
        <p:spPr bwMode="auto">
          <a:xfrm>
            <a:off x="3492500" y="1844675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التعرف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795" name="Text Box 11"/>
          <p:cNvSpPr txBox="1">
            <a:spLocks noChangeArrowheads="1"/>
          </p:cNvSpPr>
          <p:nvPr/>
        </p:nvSpPr>
        <p:spPr bwMode="auto">
          <a:xfrm>
            <a:off x="5724525" y="2133600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العزل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796" name="Text Box 12"/>
          <p:cNvSpPr txBox="1">
            <a:spLocks noChangeArrowheads="1"/>
          </p:cNvSpPr>
          <p:nvPr/>
        </p:nvSpPr>
        <p:spPr bwMode="auto">
          <a:xfrm>
            <a:off x="5724525" y="4941888"/>
            <a:ext cx="2016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(</a:t>
            </a:r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التطهير الجماعي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797" name="Text Box 13"/>
          <p:cNvSpPr txBox="1">
            <a:spLocks noChangeArrowheads="1"/>
          </p:cNvSpPr>
          <p:nvPr/>
        </p:nvSpPr>
        <p:spPr bwMode="auto">
          <a:xfrm>
            <a:off x="3276600" y="5013325"/>
            <a:ext cx="2016125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الاستطلاع والعينات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798" name="Text Box 14"/>
          <p:cNvSpPr txBox="1">
            <a:spLocks noChangeArrowheads="1"/>
          </p:cNvSpPr>
          <p:nvPr/>
        </p:nvSpPr>
        <p:spPr bwMode="auto">
          <a:xfrm>
            <a:off x="1258888" y="3789363"/>
            <a:ext cx="2233612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النقل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799" name="Text Box 15"/>
          <p:cNvSpPr txBox="1">
            <a:spLocks noChangeArrowheads="1"/>
          </p:cNvSpPr>
          <p:nvPr/>
        </p:nvSpPr>
        <p:spPr bwMode="auto">
          <a:xfrm>
            <a:off x="1403350" y="1628775"/>
            <a:ext cx="2016125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التحديد والعلاج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sp>
        <p:nvSpPr>
          <p:cNvPr id="630800" name="Text Box 16"/>
          <p:cNvSpPr txBox="1">
            <a:spLocks noChangeArrowheads="1"/>
          </p:cNvSpPr>
          <p:nvPr/>
        </p:nvSpPr>
        <p:spPr bwMode="auto">
          <a:xfrm>
            <a:off x="539552" y="4795897"/>
            <a:ext cx="2016125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حماية وتطهير فريق التدخل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algn="ctr" eaLnBrk="1" hangingPunct="1"/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630801" name="Picture 1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084888" y="3284538"/>
            <a:ext cx="2089150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30802" name="Text Box 18"/>
          <p:cNvSpPr txBox="1">
            <a:spLocks noChangeArrowheads="1"/>
          </p:cNvSpPr>
          <p:nvPr/>
        </p:nvSpPr>
        <p:spPr bwMode="auto">
          <a:xfrm>
            <a:off x="6156325" y="3789363"/>
            <a:ext cx="2016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/>
            <a:r>
              <a:rPr lang="ar-JO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الجمع</a:t>
            </a:r>
            <a:endParaRPr lang="en-US" sz="40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</p:txBody>
      </p:sp>
      <p:pic>
        <p:nvPicPr>
          <p:cNvPr id="630803" name="Picture 19" descr="CLOUD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492500" y="2708275"/>
            <a:ext cx="2735263" cy="2422525"/>
          </a:xfrm>
          <a:prstGeom prst="rect">
            <a:avLst/>
          </a:prstGeom>
          <a:noFill/>
        </p:spPr>
      </p:pic>
      <p:pic>
        <p:nvPicPr>
          <p:cNvPr id="21" name="Picture 6" descr="opcwlogo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0" y="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307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63079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8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307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63079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4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630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8" dur="80"/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9" dur="80"/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80"/>
                                        <p:tgtEl>
                                          <p:spTgt spid="6308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4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6307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9" dur="80"/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0" dur="80"/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80"/>
                                        <p:tgtEl>
                                          <p:spTgt spid="6307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4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30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60" dur="80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61" dur="80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80"/>
                                        <p:tgtEl>
                                          <p:spTgt spid="6307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2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30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1" dur="80"/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2" dur="80"/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80"/>
                                        <p:tgtEl>
                                          <p:spTgt spid="6307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4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63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82" dur="80"/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3" dur="80"/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80"/>
                                        <p:tgtEl>
                                          <p:spTgt spid="6307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63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3" dur="80"/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94" dur="80"/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80"/>
                                        <p:tgtEl>
                                          <p:spTgt spid="6308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0794" grpId="0"/>
      <p:bldP spid="630795" grpId="0"/>
      <p:bldP spid="630796" grpId="0"/>
      <p:bldP spid="630797" grpId="0"/>
      <p:bldP spid="630798" grpId="0"/>
      <p:bldP spid="630799" grpId="0"/>
      <p:bldP spid="630800" grpId="0"/>
      <p:bldP spid="63080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209557-CC38-4642-9F7F-7BA44084BF00}" type="slidenum">
              <a:rPr lang="en-US"/>
              <a:pPr/>
              <a:t>28</a:t>
            </a:fld>
            <a:endParaRPr lang="en-US"/>
          </a:p>
        </p:txBody>
      </p:sp>
      <p:sp>
        <p:nvSpPr>
          <p:cNvPr id="6338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0113" y="188913"/>
            <a:ext cx="6769100" cy="6192837"/>
          </a:xfrm>
        </p:spPr>
        <p:txBody>
          <a:bodyPr>
            <a:normAutofit lnSpcReduction="10000"/>
          </a:bodyPr>
          <a:lstStyle/>
          <a:p>
            <a:pPr lvl="1">
              <a:lnSpc>
                <a:spcPct val="120000"/>
              </a:lnSpc>
              <a:buFontTx/>
              <a:buNone/>
            </a:pPr>
            <a:r>
              <a:rPr lang="en-US" sz="3600" dirty="0"/>
              <a:t>	</a:t>
            </a:r>
            <a:r>
              <a:rPr lang="en-US" sz="3600" b="1" dirty="0"/>
              <a:t>	</a:t>
            </a:r>
            <a:r>
              <a:rPr lang="en-US" sz="4000" dirty="0" err="1">
                <a:solidFill>
                  <a:srgbClr val="00CC00"/>
                </a:solidFill>
              </a:rPr>
              <a:t>pproach</a:t>
            </a:r>
            <a:r>
              <a:rPr lang="en-US" sz="4000" dirty="0">
                <a:solidFill>
                  <a:srgbClr val="00CC00"/>
                </a:solidFill>
              </a:rPr>
              <a:t> scene</a:t>
            </a:r>
            <a:r>
              <a:rPr lang="en-US" sz="4000" dirty="0"/>
              <a:t> 			</a:t>
            </a:r>
            <a:r>
              <a:rPr lang="en-US" sz="4000" dirty="0">
                <a:solidFill>
                  <a:schemeClr val="accent1"/>
                </a:solidFill>
              </a:rPr>
              <a:t>from upwind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dirty="0"/>
              <a:t>		</a:t>
            </a:r>
            <a:r>
              <a:rPr lang="en-US" sz="4000" dirty="0">
                <a:solidFill>
                  <a:srgbClr val="FF66FF"/>
                </a:solidFill>
              </a:rPr>
              <a:t>ear at least a	respirator</a:t>
            </a:r>
            <a:r>
              <a:rPr lang="en-US" sz="4000" dirty="0"/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dirty="0"/>
              <a:t>		</a:t>
            </a:r>
            <a:r>
              <a:rPr lang="en-US" sz="4000" dirty="0" err="1"/>
              <a:t>lert</a:t>
            </a:r>
            <a:r>
              <a:rPr lang="en-US" sz="4000" dirty="0"/>
              <a:t> other first 	responders</a:t>
            </a:r>
            <a:r>
              <a:rPr lang="en-US" sz="4000" dirty="0">
                <a:solidFill>
                  <a:srgbClr val="C7B615"/>
                </a:solidFill>
              </a:rPr>
              <a:t> 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b="1" dirty="0">
                <a:solidFill>
                  <a:srgbClr val="FF9900"/>
                </a:solidFill>
              </a:rPr>
              <a:t>		</a:t>
            </a:r>
            <a:r>
              <a:rPr lang="en-US" sz="4000" dirty="0" err="1">
                <a:solidFill>
                  <a:srgbClr val="0066FF"/>
                </a:solidFill>
              </a:rPr>
              <a:t>estrict</a:t>
            </a:r>
            <a:r>
              <a:rPr lang="en-US" sz="4000" dirty="0">
                <a:solidFill>
                  <a:srgbClr val="0066FF"/>
                </a:solidFill>
              </a:rPr>
              <a:t> entry</a:t>
            </a:r>
          </a:p>
          <a:p>
            <a:pPr>
              <a:lnSpc>
                <a:spcPct val="120000"/>
              </a:lnSpc>
              <a:buFontTx/>
              <a:buNone/>
            </a:pPr>
            <a:r>
              <a:rPr lang="en-US" sz="4000" b="1" dirty="0">
                <a:solidFill>
                  <a:srgbClr val="FF9900"/>
                </a:solidFill>
              </a:rPr>
              <a:t>		</a:t>
            </a:r>
            <a:r>
              <a:rPr lang="en-US" sz="4000" dirty="0">
                <a:solidFill>
                  <a:srgbClr val="FF9933"/>
                </a:solidFill>
              </a:rPr>
              <a:t>valuate victim’s</a:t>
            </a:r>
            <a:r>
              <a:rPr lang="en-US" sz="4000" dirty="0"/>
              <a:t> 			</a:t>
            </a:r>
            <a:r>
              <a:rPr lang="en-US" sz="4000" dirty="0">
                <a:solidFill>
                  <a:srgbClr val="FF9933"/>
                </a:solidFill>
              </a:rPr>
              <a:t>signs/symptoms</a:t>
            </a:r>
            <a:endParaRPr lang="en-US" sz="4000" b="1" dirty="0">
              <a:solidFill>
                <a:srgbClr val="FF9933"/>
              </a:solidFill>
            </a:endParaRPr>
          </a:p>
        </p:txBody>
      </p:sp>
      <p:sp>
        <p:nvSpPr>
          <p:cNvPr id="633859" name="WordArt 3"/>
          <p:cNvSpPr>
            <a:spLocks noChangeArrowheads="1" noChangeShapeType="1" noTextEdit="1"/>
          </p:cNvSpPr>
          <p:nvPr/>
        </p:nvSpPr>
        <p:spPr bwMode="auto">
          <a:xfrm rot="5400000">
            <a:off x="-2160587" y="2962275"/>
            <a:ext cx="6048375" cy="79057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4400" kern="10" spc="220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AWARE</a:t>
            </a:r>
            <a:endParaRPr lang="ar-JO" sz="4400" kern="10" spc="220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537321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33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33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33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33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633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633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633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633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633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633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3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0" dur="80"/>
                                        <p:tgtEl>
                                          <p:spTgt spid="633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1" dur="80"/>
                                        <p:tgtEl>
                                          <p:spTgt spid="633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80"/>
                                        <p:tgtEl>
                                          <p:spTgt spid="633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46" dur="2000" fill="hold"/>
                                        <p:tgtEl>
                                          <p:spTgt spid="6338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0" dur="2000" fill="hold"/>
                                        <p:tgtEl>
                                          <p:spTgt spid="6338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4" dur="2000" fill="hold"/>
                                        <p:tgtEl>
                                          <p:spTgt spid="6338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58" dur="2000" fill="hold"/>
                                        <p:tgtEl>
                                          <p:spTgt spid="6338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62" dur="2000" fill="hold"/>
                                        <p:tgtEl>
                                          <p:spTgt spid="6338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3858" grpId="0" build="p"/>
      <p:bldP spid="633858" grpId="1" build="p"/>
      <p:bldP spid="63385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97D302-D7BD-4D14-81C5-C0143B49B5E4}" type="slidenum">
              <a:rPr lang="en-US"/>
              <a:pPr/>
              <a:t>29</a:t>
            </a:fld>
            <a:endParaRPr lang="en-US"/>
          </a:p>
        </p:txBody>
      </p:sp>
      <p:pic>
        <p:nvPicPr>
          <p:cNvPr id="634882" name="Picture 2" descr="IMG_2685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592388" cy="1946275"/>
          </a:xfrm>
          <a:prstGeom prst="rect">
            <a:avLst/>
          </a:prstGeom>
          <a:noFill/>
        </p:spPr>
      </p:pic>
      <p:pic>
        <p:nvPicPr>
          <p:cNvPr id="634883" name="Picture 3" descr="IMG_2691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20938"/>
            <a:ext cx="2600325" cy="1951037"/>
          </a:xfrm>
          <a:prstGeom prst="rect">
            <a:avLst/>
          </a:prstGeom>
          <a:noFill/>
        </p:spPr>
      </p:pic>
      <p:pic>
        <p:nvPicPr>
          <p:cNvPr id="634884" name="Picture 4" descr="IMG_2697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581525"/>
            <a:ext cx="2600325" cy="1951038"/>
          </a:xfrm>
          <a:prstGeom prst="rect">
            <a:avLst/>
          </a:prstGeom>
          <a:noFill/>
        </p:spPr>
      </p:pic>
      <p:sp>
        <p:nvSpPr>
          <p:cNvPr id="6348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92500" y="333375"/>
            <a:ext cx="5194300" cy="65246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تقييم الموقف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احتمالية حوادث اخرى؟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ه</a:t>
            </a:r>
            <a:r>
              <a:rPr lang="ar-JO" sz="2400" dirty="0" smtClean="0"/>
              <a:t>ل </a:t>
            </a:r>
            <a:r>
              <a:rPr lang="ar-JO" sz="2400" dirty="0" smtClean="0"/>
              <a:t>يوجد خطر كيماوي؟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تحديد المناطق الساخنة والدافئة والحامية</a:t>
            </a:r>
            <a:endParaRPr lang="ar-JO" sz="2400" dirty="0"/>
          </a:p>
          <a:p>
            <a:pPr lvl="1">
              <a:lnSpc>
                <a:spcPct val="90000"/>
              </a:lnSpc>
              <a:buFont typeface="Wingdings" pitchFamily="2" charset="2"/>
              <a:buChar char="v"/>
            </a:pPr>
            <a:r>
              <a:rPr lang="ar-JO" sz="3200" dirty="0" smtClean="0">
                <a:solidFill>
                  <a:srgbClr val="FF9933"/>
                </a:solidFill>
              </a:rPr>
              <a:t>اخلاء الجمهور</a:t>
            </a:r>
            <a:endParaRPr lang="de-DE" sz="3200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مناطق اخلاء امينة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الحماية الذاتية</a:t>
            </a:r>
            <a:endParaRPr lang="de-DE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حماية حدود منطقة الحادث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العزل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منع الدخول والخروج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تحديد منطقة العمليات</a:t>
            </a:r>
            <a:endParaRPr lang="de-DE" sz="2400" dirty="0"/>
          </a:p>
        </p:txBody>
      </p:sp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551723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92280" y="5373216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48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48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48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348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348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48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3488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63488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63488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63488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63488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88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ar-JO" dirty="0" smtClean="0"/>
              <a:t>انواع الحوادث من الناحية الكيماوية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04864"/>
            <a:ext cx="8229600" cy="4399701"/>
          </a:xfrm>
        </p:spPr>
        <p:txBody>
          <a:bodyPr/>
          <a:lstStyle/>
          <a:p>
            <a:r>
              <a:rPr lang="ar-JO" dirty="0" smtClean="0"/>
              <a:t>الحوادث العسكرية</a:t>
            </a:r>
          </a:p>
          <a:p>
            <a:r>
              <a:rPr lang="ar-JO" dirty="0" smtClean="0"/>
              <a:t>حوادث التسرب من المصانع</a:t>
            </a:r>
          </a:p>
          <a:p>
            <a:r>
              <a:rPr lang="ar-JO" dirty="0" smtClean="0"/>
              <a:t>حوادث الإنفجارات في المصانع</a:t>
            </a:r>
          </a:p>
          <a:p>
            <a:r>
              <a:rPr lang="ar-JO" dirty="0" smtClean="0"/>
              <a:t>حوادث التقل البري</a:t>
            </a:r>
          </a:p>
          <a:p>
            <a:r>
              <a:rPr lang="ar-JO" smtClean="0"/>
              <a:t>حوادث النقل </a:t>
            </a:r>
            <a:r>
              <a:rPr lang="ar-JO" dirty="0" smtClean="0"/>
              <a:t>البحري</a:t>
            </a:r>
          </a:p>
          <a:p>
            <a:r>
              <a:rPr lang="ar-JO" dirty="0" smtClean="0"/>
              <a:t>حوادث المختبرات ومراكز البحث</a:t>
            </a:r>
          </a:p>
          <a:p>
            <a:r>
              <a:rPr lang="ar-JO" dirty="0" smtClean="0"/>
              <a:t>الحوادث المشتركة ( كيماوية + امور اخرى)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188640"/>
            <a:ext cx="2195736" cy="1340768"/>
          </a:xfrm>
          <a:prstGeom prst="rect">
            <a:avLst/>
          </a:prstGeom>
          <a:noFill/>
        </p:spPr>
      </p:pic>
      <p:pic>
        <p:nvPicPr>
          <p:cNvPr id="5122" name="Picture 2" descr="F:\My Pictures\DSC_00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212976"/>
            <a:ext cx="252028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27921-6F81-46DE-B50A-54D2873F7166}" type="slidenum">
              <a:rPr lang="en-US"/>
              <a:pPr/>
              <a:t>30</a:t>
            </a:fld>
            <a:endParaRPr lang="en-US"/>
          </a:p>
        </p:txBody>
      </p:sp>
      <p:pic>
        <p:nvPicPr>
          <p:cNvPr id="6359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33375"/>
            <a:ext cx="2592387" cy="196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35907" name="Picture 3" descr="IMG_2701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2600325" cy="1951038"/>
          </a:xfrm>
          <a:prstGeom prst="rect">
            <a:avLst/>
          </a:prstGeom>
          <a:noFill/>
        </p:spPr>
      </p:pic>
      <p:pic>
        <p:nvPicPr>
          <p:cNvPr id="635908" name="Picture 4" descr="IMG_2704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088" y="4581525"/>
            <a:ext cx="2600325" cy="1951038"/>
          </a:xfrm>
          <a:prstGeom prst="rect">
            <a:avLst/>
          </a:prstGeom>
          <a:noFill/>
        </p:spPr>
      </p:pic>
      <p:sp>
        <p:nvSpPr>
          <p:cNvPr id="63590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492500" y="188913"/>
            <a:ext cx="5194300" cy="6453187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السيطرة على الموقف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السيطرة على الخطر</a:t>
            </a:r>
            <a:endParaRPr lang="de-DE" sz="2400" dirty="0"/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تجنب اي تلوث اضافي</a:t>
            </a:r>
            <a:endParaRPr lang="de-DE" sz="2400" dirty="0"/>
          </a:p>
          <a:p>
            <a:pPr lvl="1">
              <a:lnSpc>
                <a:spcPct val="80000"/>
              </a:lnSpc>
            </a:pPr>
            <a:endParaRPr lang="de-DE" sz="2400" dirty="0"/>
          </a:p>
          <a:p>
            <a:pPr lvl="1">
              <a:lnSpc>
                <a:spcPct val="80000"/>
              </a:lnSpc>
            </a:pPr>
            <a:endParaRPr lang="de-DE" sz="2400" dirty="0"/>
          </a:p>
          <a:p>
            <a:pPr>
              <a:lnSpc>
                <a:spcPct val="8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التطهير الجماعي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de-DE" sz="2400" dirty="0"/>
              <a:t>The „walking + talking“</a:t>
            </a:r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تقييم وعلاج الإصابات</a:t>
            </a:r>
            <a:endParaRPr lang="de-DE" sz="2400" dirty="0"/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تجميع الملابس والممتلكات الشخصية</a:t>
            </a:r>
            <a:endParaRPr lang="de-DE" sz="2400" dirty="0"/>
          </a:p>
          <a:p>
            <a:pPr lvl="1">
              <a:lnSpc>
                <a:spcPct val="80000"/>
              </a:lnSpc>
            </a:pPr>
            <a:endParaRPr lang="de-DE" sz="2400" dirty="0"/>
          </a:p>
          <a:p>
            <a:pPr lvl="1">
              <a:lnSpc>
                <a:spcPct val="80000"/>
              </a:lnSpc>
            </a:pPr>
            <a:endParaRPr lang="de-DE" sz="2400" dirty="0"/>
          </a:p>
          <a:p>
            <a:pPr>
              <a:lnSpc>
                <a:spcPct val="8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الاستمرار بالإخلاء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تحديد اعداد المصابين</a:t>
            </a:r>
            <a:endParaRPr lang="de-DE" sz="2400" dirty="0"/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حفظ منطقة الحادث للأدلة</a:t>
            </a:r>
            <a:endParaRPr lang="de-DE" sz="2400" dirty="0"/>
          </a:p>
          <a:p>
            <a:pPr lvl="1">
              <a:lnSpc>
                <a:spcPct val="80000"/>
              </a:lnSpc>
            </a:pPr>
            <a:r>
              <a:rPr lang="ar-JO" sz="2400" dirty="0" smtClean="0"/>
              <a:t>عزل المصابين لاسباب اخرى</a:t>
            </a:r>
            <a:endParaRPr lang="de-DE" sz="2400" dirty="0"/>
          </a:p>
        </p:txBody>
      </p:sp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551723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FFB00B-7166-49D5-A60E-077866B64DEC}" type="slidenum">
              <a:rPr lang="en-US"/>
              <a:pPr/>
              <a:t>31</a:t>
            </a:fld>
            <a:endParaRPr lang="en-US"/>
          </a:p>
        </p:txBody>
      </p:sp>
      <p:pic>
        <p:nvPicPr>
          <p:cNvPr id="636930" name="Picture 2" descr="IMG_2720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088" y="404813"/>
            <a:ext cx="2600325" cy="1951037"/>
          </a:xfrm>
          <a:prstGeom prst="rect">
            <a:avLst/>
          </a:prstGeom>
          <a:noFill/>
        </p:spPr>
      </p:pic>
      <p:pic>
        <p:nvPicPr>
          <p:cNvPr id="636931" name="Picture 3" descr="IMG_2748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550" y="2565400"/>
            <a:ext cx="2600325" cy="1951038"/>
          </a:xfrm>
          <a:prstGeom prst="rect">
            <a:avLst/>
          </a:prstGeom>
          <a:noFill/>
        </p:spPr>
      </p:pic>
      <p:pic>
        <p:nvPicPr>
          <p:cNvPr id="636932" name="Picture 4" descr="IMG_2757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8888" y="4724400"/>
            <a:ext cx="2600325" cy="1951038"/>
          </a:xfrm>
          <a:prstGeom prst="rect">
            <a:avLst/>
          </a:prstGeom>
          <a:noFill/>
        </p:spPr>
      </p:pic>
      <p:sp>
        <p:nvSpPr>
          <p:cNvPr id="63693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924300" y="404813"/>
            <a:ext cx="4691063" cy="6192837"/>
          </a:xfrm>
        </p:spPr>
        <p:txBody>
          <a:bodyPr/>
          <a:lstStyle/>
          <a:p>
            <a:r>
              <a:rPr lang="ar-JO" sz="2800" b="1" dirty="0" smtClean="0">
                <a:solidFill>
                  <a:srgbClr val="FF9933"/>
                </a:solidFill>
              </a:rPr>
              <a:t>انشاء محطة التطهير الذاتي</a:t>
            </a:r>
            <a:endParaRPr lang="de-DE" sz="2800" b="1" dirty="0">
              <a:solidFill>
                <a:srgbClr val="FF9933"/>
              </a:solidFill>
            </a:endParaRPr>
          </a:p>
          <a:p>
            <a:pPr lvl="1"/>
            <a:r>
              <a:rPr lang="ar-JO" sz="2400" dirty="0" smtClean="0"/>
              <a:t>للمتدخلين  الثانويين</a:t>
            </a:r>
            <a:endParaRPr lang="de-DE" sz="2400" dirty="0"/>
          </a:p>
          <a:p>
            <a:pPr lvl="1"/>
            <a:r>
              <a:rPr lang="ar-JO" sz="2400" dirty="0" smtClean="0"/>
              <a:t>قريب من موقع الحادث</a:t>
            </a:r>
            <a:endParaRPr lang="de-DE" sz="2400" dirty="0"/>
          </a:p>
          <a:p>
            <a:r>
              <a:rPr lang="ar-JO" sz="2800" b="1" dirty="0" smtClean="0">
                <a:solidFill>
                  <a:srgbClr val="FF9933"/>
                </a:solidFill>
              </a:rPr>
              <a:t>تقييم مفصل لموقع الحادث</a:t>
            </a:r>
            <a:endParaRPr lang="de-DE" sz="2800" b="1" dirty="0">
              <a:solidFill>
                <a:srgbClr val="FF9933"/>
              </a:solidFill>
            </a:endParaRPr>
          </a:p>
          <a:p>
            <a:pPr lvl="1"/>
            <a:r>
              <a:rPr lang="ar-JO" sz="2400" dirty="0" smtClean="0"/>
              <a:t>التعرف على المواد الكيماوية</a:t>
            </a:r>
            <a:endParaRPr lang="de-DE" sz="2400" dirty="0"/>
          </a:p>
          <a:p>
            <a:pPr lvl="1"/>
            <a:r>
              <a:rPr lang="ar-JO" sz="2400" dirty="0" smtClean="0"/>
              <a:t>التراكيز</a:t>
            </a:r>
            <a:endParaRPr lang="de-DE" sz="2400" dirty="0"/>
          </a:p>
          <a:p>
            <a:pPr lvl="1"/>
            <a:r>
              <a:rPr lang="ar-JO" sz="2400" dirty="0" smtClean="0"/>
              <a:t>المواقع والضحايا</a:t>
            </a:r>
            <a:endParaRPr lang="de-DE" sz="2400" dirty="0"/>
          </a:p>
          <a:p>
            <a:pPr lvl="1"/>
            <a:r>
              <a:rPr lang="ar-JO" sz="2400" dirty="0" smtClean="0"/>
              <a:t>الطرق الآمنة</a:t>
            </a:r>
            <a:endParaRPr lang="de-DE" sz="2400" dirty="0"/>
          </a:p>
          <a:p>
            <a:r>
              <a:rPr lang="ar-JO" sz="2800" b="1" dirty="0" smtClean="0">
                <a:solidFill>
                  <a:srgbClr val="FF9933"/>
                </a:solidFill>
              </a:rPr>
              <a:t>ابعاد الناس</a:t>
            </a:r>
            <a:endParaRPr lang="de-DE" sz="2800" b="1" dirty="0">
              <a:solidFill>
                <a:srgbClr val="FF9933"/>
              </a:solidFill>
            </a:endParaRPr>
          </a:p>
          <a:p>
            <a:pPr lvl="1"/>
            <a:r>
              <a:rPr lang="ar-JO" sz="2400" dirty="0" smtClean="0"/>
              <a:t>خارج منطقة الخطر</a:t>
            </a:r>
            <a:endParaRPr lang="de-DE" sz="2400" dirty="0"/>
          </a:p>
          <a:p>
            <a:pPr lvl="1"/>
            <a:r>
              <a:rPr lang="ar-JO" sz="2400" dirty="0" smtClean="0"/>
              <a:t>الطرق الآمنة</a:t>
            </a:r>
            <a:endParaRPr lang="de-DE" sz="2400" dirty="0"/>
          </a:p>
          <a:p>
            <a:pPr lvl="1"/>
            <a:r>
              <a:rPr lang="ar-JO" sz="2400" dirty="0" smtClean="0"/>
              <a:t>الأخطار الأخرى</a:t>
            </a:r>
            <a:endParaRPr lang="de-DE" sz="2400" dirty="0"/>
          </a:p>
        </p:txBody>
      </p:sp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51723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69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69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36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3693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36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693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3693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36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3693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3693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36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3693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36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3693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36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3693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36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3693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6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36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3693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693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651F1-2AA5-41C1-B73A-B9E963042CAD}" type="slidenum">
              <a:rPr lang="en-US"/>
              <a:pPr/>
              <a:t>32</a:t>
            </a:fld>
            <a:endParaRPr lang="en-US"/>
          </a:p>
        </p:txBody>
      </p:sp>
      <p:sp>
        <p:nvSpPr>
          <p:cNvPr id="63897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635375" y="404813"/>
            <a:ext cx="5051425" cy="62642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التصنيف الطبي الأولي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درجة حماية كيماوية دنيا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لا يوجد افراد طبيين</a:t>
            </a:r>
            <a:endParaRPr lang="de-DE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de-DE" sz="2400" dirty="0"/>
          </a:p>
          <a:p>
            <a:pPr lvl="1">
              <a:lnSpc>
                <a:spcPct val="90000"/>
              </a:lnSpc>
              <a:buFontTx/>
              <a:buNone/>
            </a:pPr>
            <a:endParaRPr lang="de-DE" sz="2400" dirty="0"/>
          </a:p>
          <a:p>
            <a:pPr>
              <a:lnSpc>
                <a:spcPct val="9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اخلاء وتطهير المصابين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الى عمليات التطهير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يعتمد على تصنيف المصابين</a:t>
            </a:r>
            <a:endParaRPr lang="de-DE" sz="2400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pPr lvl="1">
              <a:lnSpc>
                <a:spcPct val="90000"/>
              </a:lnSpc>
              <a:buFontTx/>
              <a:buNone/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ar-JO" sz="2800" b="1" dirty="0" smtClean="0">
                <a:solidFill>
                  <a:srgbClr val="FF9933"/>
                </a:solidFill>
              </a:rPr>
              <a:t>التصنيف المفصل</a:t>
            </a:r>
            <a:endParaRPr lang="de-DE" sz="2800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sz="2400" dirty="0" smtClean="0"/>
              <a:t>من قبل افراد طبيين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بدون ملابس وقاية او حد ادني</a:t>
            </a:r>
            <a:endParaRPr lang="de-DE" sz="2400" dirty="0"/>
          </a:p>
          <a:p>
            <a:pPr lvl="1">
              <a:lnSpc>
                <a:spcPct val="90000"/>
              </a:lnSpc>
            </a:pPr>
            <a:r>
              <a:rPr lang="ar-JO" sz="2400" dirty="0" smtClean="0"/>
              <a:t>علاج اولي</a:t>
            </a:r>
            <a:endParaRPr lang="de-DE" sz="2400" dirty="0"/>
          </a:p>
        </p:txBody>
      </p:sp>
      <p:pic>
        <p:nvPicPr>
          <p:cNvPr id="638979" name="Picture 3" descr="IMG_2762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600325" cy="1951038"/>
          </a:xfrm>
          <a:prstGeom prst="rect">
            <a:avLst/>
          </a:prstGeom>
          <a:noFill/>
        </p:spPr>
      </p:pic>
      <p:pic>
        <p:nvPicPr>
          <p:cNvPr id="638980" name="Picture 4" descr="IMG_2763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2565400"/>
            <a:ext cx="2519362" cy="1951038"/>
          </a:xfrm>
          <a:prstGeom prst="rect">
            <a:avLst/>
          </a:prstGeom>
          <a:noFill/>
        </p:spPr>
      </p:pic>
      <p:pic>
        <p:nvPicPr>
          <p:cNvPr id="638981" name="Picture 5" descr="casdec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97425"/>
            <a:ext cx="2592387" cy="1673225"/>
          </a:xfrm>
          <a:prstGeom prst="rect">
            <a:avLst/>
          </a:prstGeom>
          <a:noFill/>
        </p:spPr>
      </p:pic>
      <p:pic>
        <p:nvPicPr>
          <p:cNvPr id="638983" name="Picture 7" descr="IMG_2762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333375"/>
            <a:ext cx="2600325" cy="1951038"/>
          </a:xfrm>
          <a:prstGeom prst="rect">
            <a:avLst/>
          </a:prstGeom>
          <a:noFill/>
        </p:spPr>
      </p:pic>
      <p:pic>
        <p:nvPicPr>
          <p:cNvPr id="10" name="Picture 9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01000" y="551723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389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389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389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389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3897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3897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3897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3897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3897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89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63897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8978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6DD53F-6897-424F-9653-BF67AEC36E29}" type="slidenum">
              <a:rPr lang="en-US"/>
              <a:pPr/>
              <a:t>33</a:t>
            </a:fld>
            <a:endParaRPr lang="en-US"/>
          </a:p>
        </p:txBody>
      </p:sp>
      <p:sp>
        <p:nvSpPr>
          <p:cNvPr id="6410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3708400" y="333375"/>
            <a:ext cx="5040313" cy="67691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ar-JO" b="1" dirty="0" smtClean="0">
                <a:solidFill>
                  <a:srgbClr val="FF9933"/>
                </a:solidFill>
              </a:rPr>
              <a:t>تطهير فرق الإنقاذ</a:t>
            </a:r>
            <a:endParaRPr lang="de-DE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dirty="0" smtClean="0"/>
              <a:t>اسلوب عادي بسيط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de-DE" dirty="0"/>
              <a:t>SCBA </a:t>
            </a:r>
            <a:r>
              <a:rPr lang="ar-JO" dirty="0" smtClean="0"/>
              <a:t>  اولا</a:t>
            </a:r>
            <a:endParaRPr lang="de-DE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ar-JO" b="1" dirty="0" smtClean="0">
                <a:solidFill>
                  <a:srgbClr val="FF9933"/>
                </a:solidFill>
              </a:rPr>
              <a:t>دعم المرضى</a:t>
            </a:r>
            <a:endParaRPr lang="de-DE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dirty="0" smtClean="0"/>
              <a:t>البقاء على الحياة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ar-JO" dirty="0" smtClean="0"/>
              <a:t>نقل المرضى يعتمد على التصنيف</a:t>
            </a:r>
            <a:endParaRPr lang="de-DE" dirty="0"/>
          </a:p>
          <a:p>
            <a:pPr lvl="1">
              <a:lnSpc>
                <a:spcPct val="90000"/>
              </a:lnSpc>
            </a:pPr>
            <a:endParaRPr lang="de-DE" dirty="0"/>
          </a:p>
          <a:p>
            <a:pPr>
              <a:lnSpc>
                <a:spcPct val="90000"/>
              </a:lnSpc>
            </a:pPr>
            <a:r>
              <a:rPr lang="ar-JO" b="1" dirty="0" smtClean="0">
                <a:solidFill>
                  <a:srgbClr val="FF9933"/>
                </a:solidFill>
              </a:rPr>
              <a:t>الختام</a:t>
            </a:r>
            <a:endParaRPr lang="de-DE" b="1" dirty="0">
              <a:solidFill>
                <a:srgbClr val="FF9933"/>
              </a:solidFill>
            </a:endParaRPr>
          </a:p>
          <a:p>
            <a:pPr lvl="1">
              <a:lnSpc>
                <a:spcPct val="90000"/>
              </a:lnSpc>
            </a:pPr>
            <a:r>
              <a:rPr lang="ar-JO" dirty="0" smtClean="0"/>
              <a:t>التطهير الذاتي</a:t>
            </a:r>
            <a:endParaRPr lang="de-DE" dirty="0"/>
          </a:p>
          <a:p>
            <a:pPr lvl="1">
              <a:lnSpc>
                <a:spcPct val="90000"/>
              </a:lnSpc>
            </a:pPr>
            <a:r>
              <a:rPr lang="ar-JO" dirty="0" smtClean="0"/>
              <a:t>التأكد من الموقع وتأمينه</a:t>
            </a:r>
            <a:endParaRPr lang="de-DE" dirty="0"/>
          </a:p>
          <a:p>
            <a:pPr lvl="1">
              <a:lnSpc>
                <a:spcPct val="90000"/>
              </a:lnSpc>
              <a:buFontTx/>
              <a:buNone/>
            </a:pPr>
            <a:r>
              <a:rPr lang="de-DE" dirty="0"/>
              <a:t> </a:t>
            </a:r>
            <a:r>
              <a:rPr lang="ar-JO" dirty="0" smtClean="0"/>
              <a:t>التحقيقات الجنائية</a:t>
            </a:r>
            <a:endParaRPr lang="de-DE" dirty="0"/>
          </a:p>
        </p:txBody>
      </p:sp>
      <p:pic>
        <p:nvPicPr>
          <p:cNvPr id="641027" name="Picture 3" descr="IMG_2784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60350"/>
            <a:ext cx="2600325" cy="1951038"/>
          </a:xfrm>
          <a:prstGeom prst="rect">
            <a:avLst/>
          </a:prstGeom>
          <a:noFill/>
        </p:spPr>
      </p:pic>
      <p:pic>
        <p:nvPicPr>
          <p:cNvPr id="641028" name="Picture 4" descr="IMG_2801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492375"/>
            <a:ext cx="2879725" cy="1951038"/>
          </a:xfrm>
          <a:prstGeom prst="rect">
            <a:avLst/>
          </a:prstGeom>
          <a:noFill/>
        </p:spPr>
      </p:pic>
      <p:pic>
        <p:nvPicPr>
          <p:cNvPr id="641029" name="Picture 5" descr="IMG_2815sm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4724400"/>
            <a:ext cx="2600325" cy="1951038"/>
          </a:xfrm>
          <a:prstGeom prst="rect">
            <a:avLst/>
          </a:prstGeom>
          <a:noFill/>
        </p:spPr>
      </p:pic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5445224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373216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A47FF6-8B3A-4011-B913-8E9996BEF4C8}" type="slidenum">
              <a:rPr lang="en-US"/>
              <a:pPr/>
              <a:t>34</a:t>
            </a:fld>
            <a:endParaRPr lang="en-US"/>
          </a:p>
        </p:txBody>
      </p:sp>
      <p:sp>
        <p:nvSpPr>
          <p:cNvPr id="640002" name="WordArt 2"/>
          <p:cNvSpPr>
            <a:spLocks noChangeArrowheads="1" noChangeShapeType="1" noTextEdit="1"/>
          </p:cNvSpPr>
          <p:nvPr/>
        </p:nvSpPr>
        <p:spPr bwMode="auto">
          <a:xfrm rot="5400000">
            <a:off x="-2195512" y="3068638"/>
            <a:ext cx="6264275" cy="936625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Arial Black"/>
              </a:rPr>
              <a:t>2 IN - 2 OUT</a:t>
            </a:r>
            <a:endParaRPr lang="ar-JO" sz="3600" kern="1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6600"/>
              </a:solidFill>
              <a:latin typeface="Arial Black"/>
            </a:endParaRPr>
          </a:p>
        </p:txBody>
      </p:sp>
      <p:pic>
        <p:nvPicPr>
          <p:cNvPr id="640003" name="Picture 3" descr="FI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149725"/>
            <a:ext cx="839788" cy="2484438"/>
          </a:xfrm>
          <a:prstGeom prst="rect">
            <a:avLst/>
          </a:prstGeom>
          <a:noFill/>
        </p:spPr>
      </p:pic>
      <p:pic>
        <p:nvPicPr>
          <p:cNvPr id="640004" name="Picture 4" descr="firefigh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6375" y="333375"/>
            <a:ext cx="2008188" cy="1985963"/>
          </a:xfrm>
          <a:prstGeom prst="rect">
            <a:avLst/>
          </a:prstGeom>
          <a:noFill/>
        </p:spPr>
      </p:pic>
      <p:pic>
        <p:nvPicPr>
          <p:cNvPr id="640005" name="Picture 5" descr="firefighter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6238" y="692150"/>
            <a:ext cx="2008187" cy="1985963"/>
          </a:xfrm>
          <a:prstGeom prst="rect">
            <a:avLst/>
          </a:prstGeom>
          <a:noFill/>
        </p:spPr>
      </p:pic>
      <p:pic>
        <p:nvPicPr>
          <p:cNvPr id="640006" name="Picture 6" descr="FIRE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4213" y="4373563"/>
            <a:ext cx="839787" cy="2484437"/>
          </a:xfrm>
          <a:prstGeom prst="rect">
            <a:avLst/>
          </a:prstGeom>
          <a:noFill/>
        </p:spPr>
      </p:pic>
      <p:sp>
        <p:nvSpPr>
          <p:cNvPr id="640007" name="Text Box 7"/>
          <p:cNvSpPr txBox="1">
            <a:spLocks noChangeArrowheads="1"/>
          </p:cNvSpPr>
          <p:nvPr/>
        </p:nvSpPr>
        <p:spPr bwMode="auto">
          <a:xfrm>
            <a:off x="2135676" y="2905125"/>
            <a:ext cx="615424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ar-JO" sz="3200" b="1" dirty="0" smtClean="0">
                <a:solidFill>
                  <a:srgbClr val="B5FF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التعامل بنظام الزوج .... فلا تترك زميلك ابدا</a:t>
            </a:r>
            <a:r>
              <a:rPr lang="en-US" sz="3200" b="1" dirty="0" smtClean="0">
                <a:solidFill>
                  <a:srgbClr val="B5FF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cs typeface="Arial" pitchFamily="34" charset="0"/>
              </a:rPr>
              <a:t>!</a:t>
            </a:r>
            <a:endParaRPr lang="en-US" sz="3200" b="1" dirty="0">
              <a:solidFill>
                <a:srgbClr val="B5FF6B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Verdana" pitchFamily="34" charset="0"/>
              <a:cs typeface="Arial" pitchFamily="34" charset="0"/>
            </a:endParaRPr>
          </a:p>
        </p:txBody>
      </p:sp>
      <p:pic>
        <p:nvPicPr>
          <p:cNvPr id="9" name="Picture 6" descr="opcw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1680" y="5517232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40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6400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400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40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400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40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4" dur="80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5" dur="80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80"/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0" dur="2000" fill="hold"/>
                                        <p:tgtEl>
                                          <p:spTgt spid="6400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4" dur="2000" fill="hold"/>
                                        <p:tgtEl>
                                          <p:spTgt spid="64000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6400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0002" grpId="0" animBg="1"/>
      <p:bldP spid="640007" grpId="0"/>
      <p:bldP spid="640007" grpId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اعادة الأمور الى طبيعتها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العلاج : متابعة وعلاج المصابين</a:t>
            </a:r>
          </a:p>
          <a:p>
            <a:r>
              <a:rPr lang="ar-JO" dirty="0" smtClean="0"/>
              <a:t>ازالة الأنقاض</a:t>
            </a:r>
          </a:p>
          <a:p>
            <a:r>
              <a:rPr lang="ar-JO" dirty="0" smtClean="0"/>
              <a:t>اصلاح الأضرار</a:t>
            </a:r>
          </a:p>
          <a:p>
            <a:r>
              <a:rPr lang="ar-JO" dirty="0" smtClean="0"/>
              <a:t>تطهير وتنظيف الأرض والأسطح من آثار المواد الكيماوية</a:t>
            </a:r>
          </a:p>
          <a:p>
            <a:r>
              <a:rPr lang="ar-JO" dirty="0" smtClean="0"/>
              <a:t>اعادة فتح الطرق والخدمات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ما بعد الحادث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تقدير الخسائر</a:t>
            </a:r>
          </a:p>
          <a:p>
            <a:r>
              <a:rPr lang="ar-JO" dirty="0" smtClean="0"/>
              <a:t>تقييم العملية بشكل عام</a:t>
            </a:r>
          </a:p>
          <a:p>
            <a:r>
              <a:rPr lang="ar-JO" dirty="0" smtClean="0"/>
              <a:t>كتابة التقرير النهائي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ضمان نجاح ذلك كله</a:t>
            </a:r>
          </a:p>
          <a:p>
            <a:r>
              <a:rPr lang="ar-JO" dirty="0" smtClean="0"/>
              <a:t>               التخطيط الجيد</a:t>
            </a:r>
          </a:p>
          <a:p>
            <a:r>
              <a:rPr lang="ar-JO" dirty="0" smtClean="0"/>
              <a:t>                         توفر المعدات المناسبة</a:t>
            </a:r>
          </a:p>
          <a:p>
            <a:r>
              <a:rPr lang="ar-JO" dirty="0" smtClean="0"/>
              <a:t>                                              التنسيق الجيد</a:t>
            </a:r>
          </a:p>
          <a:p>
            <a:endParaRPr lang="ar-JO" dirty="0" smtClean="0"/>
          </a:p>
          <a:p>
            <a:r>
              <a:rPr lang="ar-JO" dirty="0" smtClean="0"/>
              <a:t>وضمان ذلك كله التدريب الجيد المستمر</a:t>
            </a:r>
          </a:p>
          <a:p>
            <a:endParaRPr lang="ar-JO" dirty="0" smtClean="0"/>
          </a:p>
          <a:p>
            <a:endParaRPr lang="ar-JO" dirty="0" smtClean="0"/>
          </a:p>
          <a:p>
            <a:r>
              <a:rPr lang="ar-JO" dirty="0" smtClean="0"/>
              <a:t>              </a:t>
            </a:r>
            <a:endParaRPr lang="ar-JO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D0449C-6AC3-4066-B653-E4CC234652F4}" type="slidenum">
              <a:rPr lang="en-US"/>
              <a:pPr/>
              <a:t>38</a:t>
            </a:fld>
            <a:endParaRPr lang="en-US"/>
          </a:p>
        </p:txBody>
      </p:sp>
      <p:sp>
        <p:nvSpPr>
          <p:cNvPr id="65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0000"/>
                </a:solidFill>
              </a:rPr>
              <a:t>ERG 2008</a:t>
            </a:r>
            <a:endParaRPr lang="en-US" u="sng" dirty="0">
              <a:solidFill>
                <a:srgbClr val="000000"/>
              </a:solidFill>
            </a:endParaRPr>
          </a:p>
        </p:txBody>
      </p:sp>
      <p:graphicFrame>
        <p:nvGraphicFramePr>
          <p:cNvPr id="659460" name="Object 4"/>
          <p:cNvGraphicFramePr>
            <a:graphicFrameLocks noChangeAspect="1"/>
          </p:cNvGraphicFramePr>
          <p:nvPr>
            <p:ph sz="half" idx="2"/>
          </p:nvPr>
        </p:nvGraphicFramePr>
        <p:xfrm>
          <a:off x="5040313" y="1981200"/>
          <a:ext cx="3024187" cy="4114800"/>
        </p:xfrm>
        <a:graphic>
          <a:graphicData uri="http://schemas.openxmlformats.org/presentationml/2006/ole">
            <p:oleObj spid="_x0000_s2050" name="Acrobat Document" r:id="rId3" imgW="3591000" imgH="4887000" progId="AcroExch.Document.DC">
              <p:embed/>
            </p:oleObj>
          </a:graphicData>
        </a:graphic>
      </p:graphicFrame>
      <p:sp>
        <p:nvSpPr>
          <p:cNvPr id="659462" name="Rectangle 6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endParaRPr lang="ar-JO"/>
          </a:p>
        </p:txBody>
      </p:sp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8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F12E04-9525-4893-B959-33E6BAF2233A}" type="slidenum">
              <a:rPr lang="en-US"/>
              <a:pPr/>
              <a:t>39</a:t>
            </a:fld>
            <a:endParaRPr lang="en-US"/>
          </a:p>
        </p:txBody>
      </p:sp>
      <p:sp>
        <p:nvSpPr>
          <p:cNvPr id="67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 Calculations: 1</a:t>
            </a:r>
          </a:p>
        </p:txBody>
      </p:sp>
      <p:sp>
        <p:nvSpPr>
          <p:cNvPr id="67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GB" sz="2800">
                <a:latin typeface="Arial" pitchFamily="34" charset="0"/>
              </a:rPr>
              <a:t>Chlorine</a:t>
            </a:r>
          </a:p>
          <a:p>
            <a:pPr lvl="1"/>
            <a:r>
              <a:rPr lang="en-GB" sz="2400">
                <a:latin typeface="Arial" pitchFamily="34" charset="0"/>
              </a:rPr>
              <a:t>Guide No:	124</a:t>
            </a:r>
          </a:p>
          <a:p>
            <a:pPr lvl="1"/>
            <a:r>
              <a:rPr lang="en-GB" sz="2400">
                <a:latin typeface="Arial" pitchFamily="34" charset="0"/>
              </a:rPr>
              <a:t>ID No:		1017</a:t>
            </a:r>
          </a:p>
          <a:p>
            <a:r>
              <a:rPr lang="en-GB" sz="2800">
                <a:latin typeface="Arial" pitchFamily="34" charset="0"/>
              </a:rPr>
              <a:t>Shaded</a:t>
            </a:r>
          </a:p>
          <a:p>
            <a:pPr lvl="1"/>
            <a:r>
              <a:rPr lang="en-GB" sz="2400">
                <a:latin typeface="Arial" pitchFamily="34" charset="0"/>
              </a:rPr>
              <a:t>Go directly to orange pages and implement evacuation</a:t>
            </a:r>
          </a:p>
        </p:txBody>
      </p:sp>
      <p:pic>
        <p:nvPicPr>
          <p:cNvPr id="6748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963" y="1492250"/>
            <a:ext cx="3863975" cy="53276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674821" name="Rectangle 5"/>
          <p:cNvSpPr>
            <a:spLocks noChangeArrowheads="1"/>
          </p:cNvSpPr>
          <p:nvPr/>
        </p:nvSpPr>
        <p:spPr bwMode="auto">
          <a:xfrm>
            <a:off x="1803400" y="2644775"/>
            <a:ext cx="1779588" cy="173038"/>
          </a:xfrm>
          <a:prstGeom prst="rect">
            <a:avLst/>
          </a:prstGeom>
          <a:noFill/>
          <a:ln w="28575" algn="ctr">
            <a:solidFill>
              <a:srgbClr val="FF0000"/>
            </a:solidFill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pic>
        <p:nvPicPr>
          <p:cNvPr id="7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9" name="Picture 6" descr="opcwlogo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48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4819" grpId="0" build="p"/>
      <p:bldP spid="6748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28600" y="332656"/>
            <a:ext cx="8229600" cy="1143000"/>
          </a:xfrm>
        </p:spPr>
        <p:txBody>
          <a:bodyPr/>
          <a:lstStyle/>
          <a:p>
            <a:pPr algn="r"/>
            <a:r>
              <a:rPr lang="ar-JO" dirty="0" smtClean="0"/>
              <a:t>مراحل حصول الحادث الكيماوي</a:t>
            </a:r>
            <a:endParaRPr lang="ar-JO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395536" y="2276872"/>
            <a:ext cx="4040188" cy="45719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644008" y="2276872"/>
            <a:ext cx="4041775" cy="45719"/>
          </a:xfrm>
        </p:spPr>
        <p:txBody>
          <a:bodyPr/>
          <a:lstStyle/>
          <a:p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ar-JO" dirty="0" smtClean="0"/>
              <a:t>اجراءات التدخل</a:t>
            </a:r>
          </a:p>
          <a:p>
            <a:r>
              <a:rPr lang="ar-JO" dirty="0" smtClean="0"/>
              <a:t>السيطرة على الحادث</a:t>
            </a:r>
          </a:p>
          <a:p>
            <a:r>
              <a:rPr lang="ar-JO" dirty="0" smtClean="0"/>
              <a:t>العلاج</a:t>
            </a:r>
          </a:p>
          <a:p>
            <a:r>
              <a:rPr lang="ar-JO" dirty="0" smtClean="0"/>
              <a:t>التطهير</a:t>
            </a:r>
          </a:p>
          <a:p>
            <a:r>
              <a:rPr lang="ar-JO" dirty="0" smtClean="0"/>
              <a:t>اعادة الأمور لوضعها</a:t>
            </a:r>
          </a:p>
          <a:p>
            <a:r>
              <a:rPr lang="ar-JO" dirty="0" smtClean="0"/>
              <a:t>التقرير</a:t>
            </a:r>
            <a:endParaRPr lang="ar-JO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!!!! هل يمكن توقع الحادث؟؟؟؟</a:t>
            </a:r>
          </a:p>
          <a:p>
            <a:r>
              <a:rPr lang="ar-JO" dirty="0" smtClean="0"/>
              <a:t>احداث وأخطاء تمهد لحصول الحادث</a:t>
            </a:r>
          </a:p>
          <a:p>
            <a:r>
              <a:rPr lang="ar-JO" dirty="0" smtClean="0"/>
              <a:t>وقوع الحادث</a:t>
            </a:r>
          </a:p>
          <a:p>
            <a:r>
              <a:rPr lang="ar-JO" dirty="0" smtClean="0"/>
              <a:t>اكتشاف الحادث</a:t>
            </a:r>
          </a:p>
          <a:p>
            <a:r>
              <a:rPr lang="ar-JO" dirty="0" smtClean="0"/>
              <a:t>الإبلاغ عن الحادث</a:t>
            </a:r>
          </a:p>
          <a:p>
            <a:r>
              <a:rPr lang="ar-JO" dirty="0" smtClean="0"/>
              <a:t>التحضير للتدخل</a:t>
            </a:r>
          </a:p>
          <a:p>
            <a:r>
              <a:rPr lang="ar-JO" dirty="0" smtClean="0"/>
              <a:t>بدء التدخل</a:t>
            </a:r>
          </a:p>
          <a:p>
            <a:endParaRPr lang="ar-JO" dirty="0"/>
          </a:p>
        </p:txBody>
      </p:sp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0"/>
            <a:ext cx="1691680" cy="1484784"/>
          </a:xfrm>
          <a:prstGeom prst="rect">
            <a:avLst/>
          </a:prstGeom>
          <a:noFill/>
        </p:spPr>
      </p:pic>
      <p:pic>
        <p:nvPicPr>
          <p:cNvPr id="6146" name="Picture 2" descr="F:\My Pictures\DSC_009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2627784" cy="23198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49CFCD-64AF-4388-B464-1867D0681874}" type="slidenum">
              <a:rPr lang="en-US"/>
              <a:pPr/>
              <a:t>40</a:t>
            </a:fld>
            <a:endParaRPr lang="en-US"/>
          </a:p>
        </p:txBody>
      </p:sp>
      <p:sp>
        <p:nvSpPr>
          <p:cNvPr id="67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ERG Calculations: 2</a:t>
            </a:r>
          </a:p>
        </p:txBody>
      </p:sp>
      <p:pic>
        <p:nvPicPr>
          <p:cNvPr id="6778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1498600"/>
            <a:ext cx="3892550" cy="5359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778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91050" y="1447800"/>
            <a:ext cx="3892550" cy="535940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8" name="Picture 6" descr="opcw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AE6DC8-E469-4B06-9E8F-4B22BF3B6FC8}" type="slidenum">
              <a:rPr lang="en-US"/>
              <a:pPr/>
              <a:t>41</a:t>
            </a:fld>
            <a:endParaRPr lang="en-US"/>
          </a:p>
        </p:txBody>
      </p:sp>
      <p:sp>
        <p:nvSpPr>
          <p:cNvPr id="67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79940" name="Picture 4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 b="9402"/>
          <a:stretch>
            <a:fillRect/>
          </a:stretch>
        </p:blipFill>
        <p:spPr>
          <a:xfrm>
            <a:off x="1719263" y="1981200"/>
            <a:ext cx="5705475" cy="4114800"/>
          </a:xfrm>
          <a:noFill/>
          <a:ln algn="ctr">
            <a:solidFill>
              <a:schemeClr val="tx1"/>
            </a:solidFill>
          </a:ln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7" name="Picture 6" descr="opcw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0C51F-D4A0-4340-8990-DA3D934A1B46}" type="slidenum">
              <a:rPr lang="en-US"/>
              <a:pPr/>
              <a:t>42</a:t>
            </a:fld>
            <a:endParaRPr lang="en-US"/>
          </a:p>
        </p:txBody>
      </p:sp>
      <p:sp>
        <p:nvSpPr>
          <p:cNvPr id="68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Downwind Plume: ERG</a:t>
            </a:r>
          </a:p>
        </p:txBody>
      </p:sp>
      <p:grpSp>
        <p:nvGrpSpPr>
          <p:cNvPr id="2" name="Group 3"/>
          <p:cNvGrpSpPr>
            <a:grpSpLocks noChangeAspect="1"/>
          </p:cNvGrpSpPr>
          <p:nvPr/>
        </p:nvGrpSpPr>
        <p:grpSpPr bwMode="auto">
          <a:xfrm>
            <a:off x="2187575" y="1573213"/>
            <a:ext cx="5203825" cy="5207000"/>
            <a:chOff x="731" y="110"/>
            <a:chExt cx="4207" cy="4210"/>
          </a:xfrm>
        </p:grpSpPr>
        <p:pic>
          <p:nvPicPr>
            <p:cNvPr id="681988" name="Picture 4" descr="granitevilleN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38" y="110"/>
              <a:ext cx="4200" cy="1086"/>
            </a:xfrm>
            <a:prstGeom prst="rect">
              <a:avLst/>
            </a:prstGeom>
            <a:noFill/>
          </p:spPr>
        </p:pic>
        <p:pic>
          <p:nvPicPr>
            <p:cNvPr id="681989" name="Picture 5" descr="granitevilleS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731" y="1008"/>
              <a:ext cx="4206" cy="3312"/>
            </a:xfrm>
            <a:prstGeom prst="rect">
              <a:avLst/>
            </a:prstGeom>
            <a:noFill/>
          </p:spPr>
        </p:pic>
      </p:grpSp>
      <p:sp>
        <p:nvSpPr>
          <p:cNvPr id="681990" name="Oval 6"/>
          <p:cNvSpPr>
            <a:spLocks noChangeAspect="1" noChangeArrowheads="1"/>
          </p:cNvSpPr>
          <p:nvPr/>
        </p:nvSpPr>
        <p:spPr bwMode="auto">
          <a:xfrm>
            <a:off x="4625975" y="4238625"/>
            <a:ext cx="142875" cy="142875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ar-JO"/>
          </a:p>
        </p:txBody>
      </p:sp>
      <p:grpSp>
        <p:nvGrpSpPr>
          <p:cNvPr id="3" name="Group 7"/>
          <p:cNvGrpSpPr>
            <a:grpSpLocks/>
          </p:cNvGrpSpPr>
          <p:nvPr/>
        </p:nvGrpSpPr>
        <p:grpSpPr bwMode="auto">
          <a:xfrm rot="1562391">
            <a:off x="2984500" y="2962275"/>
            <a:ext cx="1824038" cy="1819275"/>
            <a:chOff x="414" y="2577"/>
            <a:chExt cx="1149" cy="1146"/>
          </a:xfrm>
        </p:grpSpPr>
        <p:sp>
          <p:nvSpPr>
            <p:cNvPr id="681992" name="Line 8"/>
            <p:cNvSpPr>
              <a:spLocks noChangeAspect="1" noChangeShapeType="1"/>
            </p:cNvSpPr>
            <p:nvPr/>
          </p:nvSpPr>
          <p:spPr bwMode="auto">
            <a:xfrm>
              <a:off x="417" y="3174"/>
              <a:ext cx="1146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681993" name="Line 9"/>
            <p:cNvSpPr>
              <a:spLocks noChangeAspect="1" noChangeShapeType="1"/>
            </p:cNvSpPr>
            <p:nvPr/>
          </p:nvSpPr>
          <p:spPr bwMode="auto">
            <a:xfrm rot="16200000">
              <a:off x="-158" y="3149"/>
              <a:ext cx="1146" cy="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2679700" y="2647950"/>
            <a:ext cx="2062163" cy="1731963"/>
            <a:chOff x="1688" y="1668"/>
            <a:chExt cx="1299" cy="1091"/>
          </a:xfrm>
        </p:grpSpPr>
        <p:sp>
          <p:nvSpPr>
            <p:cNvPr id="681995" name="Line 11"/>
            <p:cNvSpPr>
              <a:spLocks noChangeShapeType="1"/>
            </p:cNvSpPr>
            <p:nvPr/>
          </p:nvSpPr>
          <p:spPr bwMode="auto">
            <a:xfrm>
              <a:off x="1688" y="2706"/>
              <a:ext cx="1272" cy="53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  <p:sp>
          <p:nvSpPr>
            <p:cNvPr id="681996" name="Line 12"/>
            <p:cNvSpPr>
              <a:spLocks noChangeShapeType="1"/>
            </p:cNvSpPr>
            <p:nvPr/>
          </p:nvSpPr>
          <p:spPr bwMode="auto">
            <a:xfrm>
              <a:off x="2197" y="1668"/>
              <a:ext cx="790" cy="1011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ar-JO"/>
            </a:p>
          </p:txBody>
        </p:sp>
      </p:grpSp>
      <p:sp>
        <p:nvSpPr>
          <p:cNvPr id="681997" name="Freeform 13"/>
          <p:cNvSpPr>
            <a:spLocks/>
          </p:cNvSpPr>
          <p:nvPr/>
        </p:nvSpPr>
        <p:spPr bwMode="auto">
          <a:xfrm>
            <a:off x="2900363" y="2814638"/>
            <a:ext cx="1878012" cy="1570037"/>
          </a:xfrm>
          <a:custGeom>
            <a:avLst/>
            <a:gdLst/>
            <a:ahLst/>
            <a:cxnLst>
              <a:cxn ang="0">
                <a:pos x="1139" y="989"/>
              </a:cxn>
              <a:cxn ang="0">
                <a:pos x="0" y="939"/>
              </a:cxn>
              <a:cxn ang="0">
                <a:pos x="6" y="834"/>
              </a:cxn>
              <a:cxn ang="0">
                <a:pos x="18" y="726"/>
              </a:cxn>
              <a:cxn ang="0">
                <a:pos x="39" y="630"/>
              </a:cxn>
              <a:cxn ang="0">
                <a:pos x="69" y="534"/>
              </a:cxn>
              <a:cxn ang="0">
                <a:pos x="108" y="435"/>
              </a:cxn>
              <a:cxn ang="0">
                <a:pos x="162" y="336"/>
              </a:cxn>
              <a:cxn ang="0">
                <a:pos x="225" y="243"/>
              </a:cxn>
              <a:cxn ang="0">
                <a:pos x="297" y="153"/>
              </a:cxn>
              <a:cxn ang="0">
                <a:pos x="378" y="72"/>
              </a:cxn>
              <a:cxn ang="0">
                <a:pos x="456" y="0"/>
              </a:cxn>
              <a:cxn ang="0">
                <a:pos x="1183" y="927"/>
              </a:cxn>
              <a:cxn ang="0">
                <a:pos x="1183" y="951"/>
              </a:cxn>
              <a:cxn ang="0">
                <a:pos x="1173" y="967"/>
              </a:cxn>
              <a:cxn ang="0">
                <a:pos x="1161" y="983"/>
              </a:cxn>
              <a:cxn ang="0">
                <a:pos x="1139" y="989"/>
              </a:cxn>
            </a:cxnLst>
            <a:rect l="0" t="0" r="r" b="b"/>
            <a:pathLst>
              <a:path w="1183" h="989">
                <a:moveTo>
                  <a:pt x="1139" y="989"/>
                </a:moveTo>
                <a:lnTo>
                  <a:pt x="0" y="939"/>
                </a:lnTo>
                <a:lnTo>
                  <a:pt x="6" y="834"/>
                </a:lnTo>
                <a:lnTo>
                  <a:pt x="18" y="726"/>
                </a:lnTo>
                <a:lnTo>
                  <a:pt x="39" y="630"/>
                </a:lnTo>
                <a:lnTo>
                  <a:pt x="69" y="534"/>
                </a:lnTo>
                <a:lnTo>
                  <a:pt x="108" y="435"/>
                </a:lnTo>
                <a:lnTo>
                  <a:pt x="162" y="336"/>
                </a:lnTo>
                <a:lnTo>
                  <a:pt x="225" y="243"/>
                </a:lnTo>
                <a:lnTo>
                  <a:pt x="297" y="153"/>
                </a:lnTo>
                <a:lnTo>
                  <a:pt x="378" y="72"/>
                </a:lnTo>
                <a:lnTo>
                  <a:pt x="456" y="0"/>
                </a:lnTo>
                <a:lnTo>
                  <a:pt x="1183" y="927"/>
                </a:lnTo>
                <a:lnTo>
                  <a:pt x="1183" y="951"/>
                </a:lnTo>
                <a:lnTo>
                  <a:pt x="1173" y="967"/>
                </a:lnTo>
                <a:cubicBezTo>
                  <a:pt x="1169" y="972"/>
                  <a:pt x="1167" y="979"/>
                  <a:pt x="1161" y="983"/>
                </a:cubicBezTo>
                <a:lnTo>
                  <a:pt x="1139" y="989"/>
                </a:lnTo>
                <a:close/>
              </a:path>
            </a:pathLst>
          </a:custGeom>
          <a:solidFill>
            <a:srgbClr val="FF0000">
              <a:alpha val="50000"/>
            </a:srgbClr>
          </a:solidFill>
          <a:ln w="9525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1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17" name="Picture 6" descr="opcwlogo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2000"/>
                                        <p:tgtEl>
                                          <p:spTgt spid="6819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8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1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1990" grpId="0" animBg="1"/>
      <p:bldP spid="681990" grpId="1" animBg="1"/>
      <p:bldP spid="681990" grpId="2" animBg="1"/>
      <p:bldP spid="6819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6B564-4DD9-4FB2-8B9F-FB36410DE3B3}" type="slidenum">
              <a:rPr lang="en-US"/>
              <a:pPr/>
              <a:t>43</a:t>
            </a:fld>
            <a:endParaRPr lang="en-US"/>
          </a:p>
        </p:txBody>
      </p:sp>
      <p:sp>
        <p:nvSpPr>
          <p:cNvPr id="68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84036" name="Picture 4" descr="GranitevilleMap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22350" y="1981200"/>
            <a:ext cx="7097713" cy="4114800"/>
          </a:xfrm>
          <a:noFill/>
          <a:ln>
            <a:solidFill>
              <a:schemeClr val="tx1"/>
            </a:solidFill>
          </a:ln>
        </p:spPr>
      </p:pic>
      <p:pic>
        <p:nvPicPr>
          <p:cNvPr id="684037" name="Picture 5" descr="GranitevilleMap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1644650"/>
            <a:ext cx="8905875" cy="51625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84038" name="Oval 6"/>
          <p:cNvSpPr>
            <a:spLocks noChangeAspect="1" noChangeArrowheads="1"/>
          </p:cNvSpPr>
          <p:nvPr/>
        </p:nvSpPr>
        <p:spPr bwMode="auto">
          <a:xfrm>
            <a:off x="4192588" y="3924300"/>
            <a:ext cx="714375" cy="714375"/>
          </a:xfrm>
          <a:prstGeom prst="ellipse">
            <a:avLst/>
          </a:prstGeom>
          <a:solidFill>
            <a:srgbClr val="FF3300">
              <a:alpha val="39999"/>
            </a:srgbClr>
          </a:solidFill>
          <a:ln w="19050" algn="ctr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342900" indent="-342900" algn="ctr">
              <a:spcBef>
                <a:spcPct val="20000"/>
              </a:spcBef>
              <a:buFontTx/>
              <a:buChar char="•"/>
            </a:pPr>
            <a:endParaRPr lang="ar-JO" sz="1600">
              <a:solidFill>
                <a:srgbClr val="FFFF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84039" name="Line 7"/>
          <p:cNvSpPr>
            <a:spLocks noChangeShapeType="1"/>
          </p:cNvSpPr>
          <p:nvPr/>
        </p:nvSpPr>
        <p:spPr bwMode="auto">
          <a:xfrm>
            <a:off x="-1347788" y="-3403600"/>
            <a:ext cx="6153151" cy="74295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ar-JO"/>
          </a:p>
        </p:txBody>
      </p:sp>
      <p:sp>
        <p:nvSpPr>
          <p:cNvPr id="684040" name="Freeform 8"/>
          <p:cNvSpPr>
            <a:spLocks/>
          </p:cNvSpPr>
          <p:nvPr/>
        </p:nvSpPr>
        <p:spPr bwMode="auto">
          <a:xfrm>
            <a:off x="-5640388" y="4411663"/>
            <a:ext cx="10148888" cy="2238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6393" y="141"/>
              </a:cxn>
            </a:cxnLst>
            <a:rect l="0" t="0" r="r" b="b"/>
            <a:pathLst>
              <a:path w="6393" h="141">
                <a:moveTo>
                  <a:pt x="0" y="0"/>
                </a:moveTo>
                <a:lnTo>
                  <a:pt x="6393" y="141"/>
                </a:lnTo>
              </a:path>
            </a:pathLst>
          </a:custGeom>
          <a:solidFill>
            <a:srgbClr val="FF0000"/>
          </a:solidFill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ar-JO"/>
          </a:p>
        </p:txBody>
      </p:sp>
      <p:pic>
        <p:nvPicPr>
          <p:cNvPr id="9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11" name="Picture 6" descr="opcw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sz="6600" dirty="0" smtClean="0"/>
              <a:t>الأسئلة والملاحظات</a:t>
            </a:r>
            <a:endParaRPr lang="ar-JO" sz="6600" dirty="0"/>
          </a:p>
        </p:txBody>
      </p:sp>
      <p:pic>
        <p:nvPicPr>
          <p:cNvPr id="4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92280" y="0"/>
            <a:ext cx="2051720" cy="1484784"/>
          </a:xfrm>
          <a:prstGeom prst="rect">
            <a:avLst/>
          </a:prstGeom>
          <a:noFill/>
        </p:spPr>
      </p:pic>
      <p:pic>
        <p:nvPicPr>
          <p:cNvPr id="5" name="Picture 6" descr="opcw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32656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836712"/>
            <a:ext cx="8686800" cy="1143000"/>
          </a:xfrm>
        </p:spPr>
        <p:txBody>
          <a:bodyPr>
            <a:normAutofit fontScale="90000"/>
          </a:bodyPr>
          <a:lstStyle/>
          <a:p>
            <a:pPr algn="r"/>
            <a:r>
              <a:rPr lang="ar-JO" dirty="0" smtClean="0"/>
              <a:t>العوامل المؤثرة في التعامل مع الحوادث الكيماوية</a:t>
            </a:r>
            <a:endParaRPr lang="ar-JO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2060848"/>
            <a:ext cx="8229600" cy="4526280"/>
          </a:xfrm>
        </p:spPr>
        <p:txBody>
          <a:bodyPr>
            <a:normAutofit/>
          </a:bodyPr>
          <a:lstStyle/>
          <a:p>
            <a:r>
              <a:rPr lang="ar-JO" dirty="0" smtClean="0"/>
              <a:t> الوقت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وقت حصول الحادث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الوقت من حصول الحادث الى اكتشافه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الوقت من اكتشاف الحادث الى الإنذار عنه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الوقت اللازم للاستعداد للتدخل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الوقت اللازم للسيطرة على الحادث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الوقت اللازم لنقل المصابين الى مراكز العلاج</a:t>
            </a:r>
          </a:p>
          <a:p>
            <a:pPr>
              <a:buFont typeface="Wingdings" pitchFamily="2" charset="2"/>
              <a:buChar char="q"/>
            </a:pPr>
            <a:r>
              <a:rPr lang="ar-JO" dirty="0" smtClean="0"/>
              <a:t>      الوقت اللازم لاعادة كل شيء الى طبيعته</a:t>
            </a:r>
            <a:endParaRPr lang="ar-JO" dirty="0"/>
          </a:p>
        </p:txBody>
      </p:sp>
      <p:pic>
        <p:nvPicPr>
          <p:cNvPr id="9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العنصر البشري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ان التعامل مع مثل هذه الظروف يتطلب توفر قوى بشرية ذات اختصاصات مختلفة مثل ولا للحصر: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الإطفاء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الطبية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الشرطة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الإدارة والقيادة و ادارة محلية.....)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فنيون عامون( كهرباء مياه, ......)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  اعلام......... وغيرهم كثير</a:t>
            </a:r>
          </a:p>
          <a:p>
            <a:pPr>
              <a:buFont typeface="Wingdings" pitchFamily="2" charset="2"/>
              <a:buChar char="v"/>
            </a:pPr>
            <a:r>
              <a:rPr lang="ar-JO" dirty="0" smtClean="0"/>
              <a:t>   اهمية التنسيق والتدريب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7728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المعدات والمواد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ان اجراءات التدخل تتطلب وجود معدات متخصصة </a:t>
            </a:r>
          </a:p>
          <a:p>
            <a:r>
              <a:rPr lang="ar-JO" dirty="0" smtClean="0"/>
              <a:t>استخدام الأداة المناسبة فيه توفير للوقف والجهد</a:t>
            </a:r>
          </a:p>
          <a:p>
            <a:r>
              <a:rPr lang="ar-JO" dirty="0" smtClean="0"/>
              <a:t>توفر المواد الممكن استخدامها قبل وقوع الحادث</a:t>
            </a:r>
          </a:p>
          <a:p>
            <a:r>
              <a:rPr lang="ar-JO" dirty="0" smtClean="0"/>
              <a:t>التدرب على استخدام المعدات مهم بقدر وجود المعدة نفسها</a:t>
            </a:r>
          </a:p>
          <a:p>
            <a:r>
              <a:rPr lang="ar-JO" dirty="0" smtClean="0"/>
              <a:t>الصيانة الدائمة لهذه المعدات والمحافظة على المواد بحالة جيدة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ar-JO" dirty="0" smtClean="0"/>
              <a:t>الإسناد الطبي</a:t>
            </a:r>
            <a:br>
              <a:rPr lang="ar-JO" dirty="0" smtClean="0"/>
            </a:b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ar-JO" dirty="0" smtClean="0"/>
              <a:t>ان سرعة نقل وعلاج المصابين عامل مهم في تقليل عدد الإصابات وتخفيف شدتها</a:t>
            </a:r>
          </a:p>
          <a:p>
            <a:r>
              <a:rPr lang="ar-JO" dirty="0" smtClean="0"/>
              <a:t>وجود المراكز الطبية المتخصصة في المناطق المتخصصة </a:t>
            </a:r>
          </a:p>
          <a:p>
            <a:r>
              <a:rPr lang="ar-JO" dirty="0" smtClean="0"/>
              <a:t>الإستعدادات الخاصة من القوى البشرية الطبية والمعدات الطبية والعلاجات واجهزة العلاج المتخصصة.</a:t>
            </a:r>
          </a:p>
          <a:p>
            <a:r>
              <a:rPr lang="ar-JO" dirty="0" smtClean="0"/>
              <a:t>قرب وبعد مستشفيات الإسناد</a:t>
            </a:r>
          </a:p>
          <a:p>
            <a:r>
              <a:rPr lang="ar-JO" dirty="0" smtClean="0"/>
              <a:t>الخطة الطبية العامة</a:t>
            </a:r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0"/>
            <a:ext cx="2627784" cy="14127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JO" dirty="0" smtClean="0"/>
              <a:t>النقل والطرق</a:t>
            </a:r>
            <a:endParaRPr lang="ar-JO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JO" dirty="0" smtClean="0"/>
              <a:t>وجود شبكة طرق مناسبة لحجم المواقع</a:t>
            </a:r>
          </a:p>
          <a:p>
            <a:r>
              <a:rPr lang="ar-JO" dirty="0" smtClean="0"/>
              <a:t>وجود اليات نقل كافية ومناسبة</a:t>
            </a:r>
          </a:p>
          <a:p>
            <a:r>
              <a:rPr lang="ar-JO" dirty="0" smtClean="0"/>
              <a:t>سهولة الدخول والخروج الى كافة المواقع</a:t>
            </a:r>
          </a:p>
          <a:p>
            <a:r>
              <a:rPr lang="ar-JO" dirty="0" smtClean="0"/>
              <a:t>امكانيات النقل لدى المجتمع المحلي</a:t>
            </a:r>
          </a:p>
          <a:p>
            <a:r>
              <a:rPr lang="ar-JO" dirty="0" smtClean="0"/>
              <a:t>وجود خطة للنقل والسيطرة على الطرق</a:t>
            </a:r>
          </a:p>
          <a:p>
            <a:endParaRPr lang="ar-JO" dirty="0"/>
          </a:p>
        </p:txBody>
      </p:sp>
      <p:pic>
        <p:nvPicPr>
          <p:cNvPr id="4" name="Picture 6" descr="opcw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1143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 descr="https://upload.wikimedia.org/wikipedia/commons/e/e4/Animated-Flag-Qatar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0"/>
            <a:ext cx="2123728" cy="15567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590</TotalTime>
  <Words>1310</Words>
  <Application>Microsoft Office PowerPoint</Application>
  <PresentationFormat>On-screen Show (4:3)</PresentationFormat>
  <Paragraphs>304</Paragraphs>
  <Slides>44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6" baseType="lpstr">
      <vt:lpstr>Foundry</vt:lpstr>
      <vt:lpstr>Acrobat Document</vt:lpstr>
      <vt:lpstr>تخطيط وادارة التعامل مع الحوادث الكيماوية</vt:lpstr>
      <vt:lpstr>الأهداف</vt:lpstr>
      <vt:lpstr>انواع الحوادث من الناحية الكيماوية</vt:lpstr>
      <vt:lpstr>مراحل حصول الحادث الكيماوي</vt:lpstr>
      <vt:lpstr>العوامل المؤثرة في التعامل مع الحوادث الكيماوية</vt:lpstr>
      <vt:lpstr>العنصر البشري</vt:lpstr>
      <vt:lpstr>المعدات والمواد</vt:lpstr>
      <vt:lpstr>الإسناد الطبي </vt:lpstr>
      <vt:lpstr>النقل والطرق</vt:lpstr>
      <vt:lpstr>الإخلاء والإيواء</vt:lpstr>
      <vt:lpstr>توعية الجمهور</vt:lpstr>
      <vt:lpstr>القيادة والسيطرة والإتصال</vt:lpstr>
      <vt:lpstr>الجهات المشاركة في السيطرة على الحوادث</vt:lpstr>
      <vt:lpstr>القادة المحليين</vt:lpstr>
      <vt:lpstr>الدفاع المدني</vt:lpstr>
      <vt:lpstr>الصحة  والطبية</vt:lpstr>
      <vt:lpstr>الحماية والشرطة</vt:lpstr>
      <vt:lpstr>القطاع الشعبي والخاص والمنظمات غير الحكومية</vt:lpstr>
      <vt:lpstr>الإعلام</vt:lpstr>
      <vt:lpstr>التعاون الدولي</vt:lpstr>
      <vt:lpstr>اعداد الخطة</vt:lpstr>
      <vt:lpstr>تفعيل مركز القيادة والسيطرة</vt:lpstr>
      <vt:lpstr>المصانع </vt:lpstr>
      <vt:lpstr>تحديد المتطلبات وطرق التنفيذ</vt:lpstr>
      <vt:lpstr>العمليات</vt:lpstr>
      <vt:lpstr>اجراءات اولية</vt:lpstr>
      <vt:lpstr>كيفية السيطرة في ظروف الجوادث الكيماوية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اعادة الأمور الى طبيعتها</vt:lpstr>
      <vt:lpstr>ما بعد الحادث</vt:lpstr>
      <vt:lpstr>Slide 37</vt:lpstr>
      <vt:lpstr>ERG 2008</vt:lpstr>
      <vt:lpstr>ERG Calculations: 1</vt:lpstr>
      <vt:lpstr>ERG Calculations: 2</vt:lpstr>
      <vt:lpstr>Slide 41</vt:lpstr>
      <vt:lpstr>Downwind Plume: ERG</vt:lpstr>
      <vt:lpstr>Slide 43</vt:lpstr>
      <vt:lpstr>Slide 44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تخطيط وادارة التعامل مع الحوادث الكيماوية</dc:title>
  <dc:creator>aseem</dc:creator>
  <cp:lastModifiedBy>aseem</cp:lastModifiedBy>
  <cp:revision>73</cp:revision>
  <dcterms:created xsi:type="dcterms:W3CDTF">2015-12-06T08:17:10Z</dcterms:created>
  <dcterms:modified xsi:type="dcterms:W3CDTF">2015-12-16T19:58:54Z</dcterms:modified>
</cp:coreProperties>
</file>